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7" r:id="rId2"/>
    <p:sldId id="282" r:id="rId3"/>
    <p:sldId id="261" r:id="rId4"/>
    <p:sldId id="259" r:id="rId5"/>
    <p:sldId id="260" r:id="rId6"/>
    <p:sldId id="27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83" r:id="rId21"/>
    <p:sldId id="276" r:id="rId22"/>
    <p:sldId id="277" r:id="rId23"/>
    <p:sldId id="284" r:id="rId24"/>
    <p:sldId id="279"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23" autoAdjust="0"/>
  </p:normalViewPr>
  <p:slideViewPr>
    <p:cSldViewPr showGuides="1">
      <p:cViewPr varScale="1">
        <p:scale>
          <a:sx n="81" d="100"/>
          <a:sy n="81" d="100"/>
        </p:scale>
        <p:origin x="2484"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6829C1-879B-4F1A-A04A-A484B4D0AE81}" type="datetimeFigureOut">
              <a:rPr lang="de-DE" smtClean="0"/>
              <a:pPr/>
              <a:t>21.12.2021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FB341B-F4B9-407C-A289-7303FCE71D9A}" type="slidenum">
              <a:rPr lang="de-DE" smtClean="0"/>
              <a:pPr/>
              <a:t>‹Nr.›</a:t>
            </a:fld>
            <a:endParaRPr lang="de-DE"/>
          </a:p>
        </p:txBody>
      </p:sp>
    </p:spTree>
    <p:extLst>
      <p:ext uri="{BB962C8B-B14F-4D97-AF65-F5344CB8AC3E}">
        <p14:creationId xmlns:p14="http://schemas.microsoft.com/office/powerpoint/2010/main" val="6794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dirty="0" smtClean="0"/>
          </a:p>
          <a:p>
            <a:pPr eaLnBrk="1" hangingPunct="1"/>
            <a:endParaRPr lang="de-DE" altLang="de-DE" dirty="0" smtClean="0"/>
          </a:p>
          <a:p>
            <a:pPr eaLnBrk="1" hangingPunct="1"/>
            <a:endParaRPr lang="de-DE" altLang="de-DE" dirty="0" smtClean="0"/>
          </a:p>
          <a:p>
            <a:pPr eaLnBrk="1" hangingPunct="1"/>
            <a:r>
              <a:rPr lang="de-DE" altLang="de-DE" sz="4800" b="1" dirty="0" smtClean="0"/>
              <a:t>Präsentation PSU</a:t>
            </a:r>
          </a:p>
          <a:p>
            <a:pPr eaLnBrk="1" hangingPunct="1"/>
            <a:r>
              <a:rPr lang="de-DE" altLang="de-DE" sz="3200" b="1" dirty="0" smtClean="0"/>
              <a:t>inkl. Notizen</a:t>
            </a:r>
          </a:p>
        </p:txBody>
      </p:sp>
      <p:sp>
        <p:nvSpPr>
          <p:cNvPr id="491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8F1AA9-283A-4AD5-89EC-659333B12E09}" type="slidenum">
              <a:rPr lang="de-DE" altLang="de-DE" smtClean="0">
                <a:solidFill>
                  <a:srgbClr val="000000"/>
                </a:solidFill>
                <a:latin typeface="Arial" pitchFamily="34" charset="0"/>
              </a:rPr>
              <a:pPr eaLnBrk="1" hangingPunct="1">
                <a:spcBef>
                  <a:spcPct val="0"/>
                </a:spcBef>
              </a:pPr>
              <a:t>1</a:t>
            </a:fld>
            <a:endParaRPr lang="de-DE" altLang="de-DE" smtClean="0">
              <a:solidFill>
                <a:srgbClr val="000000"/>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z="1200" kern="1200" dirty="0" err="1" smtClean="0">
                <a:solidFill>
                  <a:schemeClr val="tx1"/>
                </a:solidFill>
                <a:effectLst/>
                <a:latin typeface="+mn-lt"/>
                <a:ea typeface="+mn-ea"/>
                <a:cs typeface="+mn-cs"/>
              </a:rPr>
              <a:t>B.Hundnall</a:t>
            </a:r>
            <a:r>
              <a:rPr lang="de-DE" sz="1200" kern="1200" dirty="0" smtClean="0">
                <a:solidFill>
                  <a:schemeClr val="tx1"/>
                </a:solidFill>
                <a:effectLst/>
                <a:latin typeface="+mn-lt"/>
                <a:ea typeface="+mn-ea"/>
                <a:cs typeface="+mn-cs"/>
              </a:rPr>
              <a:t> Stamm definiert </a:t>
            </a:r>
            <a:r>
              <a:rPr lang="de-DE" sz="1200" u="sng" kern="1200" dirty="0" smtClean="0">
                <a:solidFill>
                  <a:srgbClr val="FF0000"/>
                </a:solidFill>
                <a:effectLst/>
                <a:latin typeface="+mn-lt"/>
                <a:ea typeface="+mn-ea"/>
                <a:cs typeface="+mn-cs"/>
              </a:rPr>
              <a:t>sekundären traumatischen </a:t>
            </a:r>
            <a:r>
              <a:rPr lang="de-DE" sz="1200" kern="1200" dirty="0" smtClean="0">
                <a:solidFill>
                  <a:schemeClr val="tx1"/>
                </a:solidFill>
                <a:effectLst/>
                <a:latin typeface="+mn-lt"/>
                <a:ea typeface="+mn-ea"/>
                <a:cs typeface="+mn-cs"/>
              </a:rPr>
              <a:t>Stress als natürliche, konsequente Verhaltens-weisen und Emotionen, die durch das Wissen entstehen, dass ein (...) anderer Mensch ein traumatisches Ereignis erlebt hat. Diese Art von Stress entwickelt sich, wenn wir traumatisierten oder leidenden Menschen helfen oder helfen wollen. Somit ist sekundäre Traumatisierung eine Traumatisierung </a:t>
            </a:r>
            <a:r>
              <a:rPr lang="de-DE" sz="1200" kern="1200" dirty="0" err="1" smtClean="0">
                <a:solidFill>
                  <a:schemeClr val="tx1"/>
                </a:solidFill>
                <a:effectLst/>
                <a:latin typeface="+mn-lt"/>
                <a:ea typeface="+mn-ea"/>
                <a:cs typeface="+mn-cs"/>
              </a:rPr>
              <a:t>vonMenschen</a:t>
            </a:r>
            <a:r>
              <a:rPr lang="de-DE" sz="1200" kern="1200" dirty="0" smtClean="0">
                <a:solidFill>
                  <a:schemeClr val="tx1"/>
                </a:solidFill>
                <a:effectLst/>
                <a:latin typeface="+mn-lt"/>
                <a:ea typeface="+mn-ea"/>
                <a:cs typeface="+mn-cs"/>
              </a:rPr>
              <a:t>, die mit den Primär-Trauma-Opfern in Kontakt sind. Es handelt sich nach </a:t>
            </a:r>
            <a:r>
              <a:rPr lang="de-DE" sz="1200" kern="1200" dirty="0" err="1" smtClean="0">
                <a:solidFill>
                  <a:schemeClr val="tx1"/>
                </a:solidFill>
                <a:effectLst/>
                <a:latin typeface="+mn-lt"/>
                <a:ea typeface="+mn-ea"/>
                <a:cs typeface="+mn-cs"/>
              </a:rPr>
              <a:t>Gerhilt</a:t>
            </a:r>
            <a:r>
              <a:rPr lang="de-DE" sz="1200" kern="1200" dirty="0" smtClean="0">
                <a:solidFill>
                  <a:schemeClr val="tx1"/>
                </a:solidFill>
                <a:effectLst/>
                <a:latin typeface="+mn-lt"/>
                <a:ea typeface="+mn-ea"/>
                <a:cs typeface="+mn-cs"/>
              </a:rPr>
              <a:t> Haak um das „Hineingezogen werden“ in den Prozess</a:t>
            </a:r>
          </a:p>
          <a:p>
            <a:pPr eaLnBrk="1" hangingPunct="1">
              <a:spcBef>
                <a:spcPct val="0"/>
              </a:spcBef>
            </a:pPr>
            <a:endParaRPr lang="de-DE" sz="1200" kern="1200" dirty="0" smtClean="0">
              <a:solidFill>
                <a:schemeClr val="tx1"/>
              </a:solidFill>
              <a:effectLst/>
              <a:latin typeface="+mn-lt"/>
              <a:ea typeface="+mn-ea"/>
              <a:cs typeface="+mn-cs"/>
            </a:endParaRPr>
          </a:p>
          <a:p>
            <a:pPr eaLnBrk="1" hangingPunct="1">
              <a:spcBef>
                <a:spcPct val="0"/>
              </a:spcBef>
            </a:pPr>
            <a:r>
              <a:rPr lang="de-DE" sz="1200" kern="1200" dirty="0" smtClean="0">
                <a:solidFill>
                  <a:schemeClr val="tx1"/>
                </a:solidFill>
                <a:effectLst/>
                <a:latin typeface="+mn-lt"/>
                <a:ea typeface="+mn-ea"/>
                <a:cs typeface="+mn-cs"/>
              </a:rPr>
              <a:t>Kumulatives Trauma(Herman 1992):viele, wiederholte, subtraumatische Erfahrungen, die zwar einzeln nicht traumatisierend wären, aber in ihrer Gesamtheit traumatisierend wirken (z.B. chron. emotionale Vernachlässigung oder Mobbing)</a:t>
            </a: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10</a:t>
            </a:fld>
            <a:endParaRPr lang="de-DE" altLang="de-DE" smtClean="0">
              <a:solidFill>
                <a:srgbClr val="000000"/>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11</a:t>
            </a:fld>
            <a:endParaRPr lang="de-DE" altLang="de-DE" smtClean="0">
              <a:solidFill>
                <a:srgbClr val="000000"/>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12</a:t>
            </a:fld>
            <a:endParaRPr lang="de-DE" altLang="de-DE" smtClean="0">
              <a:solidFill>
                <a:srgbClr val="000000"/>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13</a:t>
            </a:fld>
            <a:endParaRPr lang="de-DE" altLang="de-DE" smtClean="0">
              <a:solidFill>
                <a:srgbClr val="000000"/>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14</a:t>
            </a:fld>
            <a:endParaRPr lang="de-DE" altLang="de-DE" smtClean="0">
              <a:solidFill>
                <a:srgbClr val="000000"/>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15</a:t>
            </a:fld>
            <a:endParaRPr lang="de-DE" altLang="de-DE" smtClean="0">
              <a:solidFill>
                <a:srgbClr val="000000"/>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16</a:t>
            </a:fld>
            <a:endParaRPr lang="de-DE" altLang="de-DE" smtClean="0">
              <a:solidFill>
                <a:srgbClr val="000000"/>
              </a:solidFill>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17</a:t>
            </a:fld>
            <a:endParaRPr lang="de-DE" altLang="de-DE" smtClean="0">
              <a:solidFill>
                <a:srgbClr val="000000"/>
              </a:solidFill>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18</a:t>
            </a:fld>
            <a:endParaRPr lang="de-DE" altLang="de-DE" smtClean="0">
              <a:solidFill>
                <a:srgbClr val="000000"/>
              </a:solidFill>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19</a:t>
            </a:fld>
            <a:endParaRPr lang="de-DE" altLang="de-DE" smtClean="0">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2</a:t>
            </a:fld>
            <a:endParaRPr lang="de-DE" altLang="de-DE" smtClean="0">
              <a:solidFill>
                <a:srgbClr val="000000"/>
              </a:solidFil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20</a:t>
            </a:fld>
            <a:endParaRPr lang="de-DE" altLang="de-DE" smtClean="0">
              <a:solidFill>
                <a:srgbClr val="000000"/>
              </a:solidFill>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21</a:t>
            </a:fld>
            <a:endParaRPr lang="de-DE" altLang="de-DE" smtClean="0">
              <a:solidFill>
                <a:srgbClr val="000000"/>
              </a:solidFill>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22</a:t>
            </a:fld>
            <a:endParaRPr lang="de-DE" altLang="de-DE" smtClean="0">
              <a:solidFill>
                <a:srgbClr val="000000"/>
              </a:solidFill>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5FB341B-F4B9-407C-A289-7303FCE71D9A}" type="slidenum">
              <a:rPr lang="de-DE" smtClean="0"/>
              <a:pPr/>
              <a:t>23</a:t>
            </a:fld>
            <a:endParaRPr lang="de-DE"/>
          </a:p>
        </p:txBody>
      </p:sp>
    </p:spTree>
    <p:extLst>
      <p:ext uri="{BB962C8B-B14F-4D97-AF65-F5344CB8AC3E}">
        <p14:creationId xmlns:p14="http://schemas.microsoft.com/office/powerpoint/2010/main" val="1869468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24</a:t>
            </a:fld>
            <a:endParaRPr lang="de-DE" altLang="de-DE" smtClean="0">
              <a:solidFill>
                <a:srgbClr val="000000"/>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dirty="0" smtClean="0"/>
              <a:t>Beispiele benennen für belastende Faktoren:</a:t>
            </a:r>
          </a:p>
          <a:p>
            <a:pPr eaLnBrk="1" hangingPunct="1">
              <a:spcBef>
                <a:spcPct val="0"/>
              </a:spcBef>
            </a:pPr>
            <a:endParaRPr lang="de-DE" altLang="de-DE" dirty="0" smtClean="0"/>
          </a:p>
          <a:p>
            <a:pPr eaLnBrk="1" hangingPunct="1">
              <a:spcBef>
                <a:spcPct val="0"/>
              </a:spcBef>
            </a:pPr>
            <a:r>
              <a:rPr lang="de-DE" altLang="de-DE" dirty="0" smtClean="0"/>
              <a:t>Einsatzerlebnisse:		Unfälle mit schwerstverletzten Personen oder besonders vielen Opfern; Im Einsatz verunglückte Kollegen/Kameraden;  </a:t>
            </a:r>
          </a:p>
          <a:p>
            <a:pPr eaLnBrk="1" hangingPunct="1">
              <a:spcBef>
                <a:spcPct val="0"/>
              </a:spcBef>
            </a:pPr>
            <a:endParaRPr lang="de-DE" altLang="de-DE" dirty="0" smtClean="0"/>
          </a:p>
          <a:p>
            <a:pPr eaLnBrk="1" hangingPunct="1">
              <a:spcBef>
                <a:spcPct val="0"/>
              </a:spcBef>
            </a:pPr>
            <a:r>
              <a:rPr lang="de-DE" altLang="de-DE" dirty="0" smtClean="0"/>
              <a:t>Einsatzdauer:			Starkregenereignis; Oderhochwasser; </a:t>
            </a:r>
          </a:p>
          <a:p>
            <a:pPr eaLnBrk="1" hangingPunct="1">
              <a:spcBef>
                <a:spcPct val="0"/>
              </a:spcBef>
            </a:pPr>
            <a:endParaRPr lang="de-DE" altLang="de-DE" dirty="0" smtClean="0"/>
          </a:p>
          <a:p>
            <a:pPr eaLnBrk="1" hangingPunct="1">
              <a:spcBef>
                <a:spcPct val="0"/>
              </a:spcBef>
            </a:pPr>
            <a:r>
              <a:rPr lang="de-DE" altLang="de-DE" dirty="0" smtClean="0"/>
              <a:t>Entscheidungs- und Handlungsdruck: 	Entscheidungen treffen müssen, obwohl die Situation noch unklar, bzw. die Faktenlage nur dünn ist; Entscheidung unter Zeitdruck</a:t>
            </a:r>
          </a:p>
          <a:p>
            <a:pPr eaLnBrk="1" hangingPunct="1">
              <a:spcBef>
                <a:spcPct val="0"/>
              </a:spcBef>
            </a:pPr>
            <a:endParaRPr lang="de-DE" altLang="de-DE" dirty="0" smtClean="0"/>
          </a:p>
          <a:p>
            <a:pPr eaLnBrk="1" hangingPunct="1">
              <a:spcBef>
                <a:spcPct val="0"/>
              </a:spcBef>
            </a:pPr>
            <a:r>
              <a:rPr lang="de-DE" altLang="de-DE" dirty="0" smtClean="0"/>
              <a:t>Versagensängste:		Kann ich die Situation bewältigen? Bin ich ausreichend ausgebildet? Mache ich das Richtige?</a:t>
            </a:r>
          </a:p>
          <a:p>
            <a:pPr eaLnBrk="1" hangingPunct="1">
              <a:spcBef>
                <a:spcPct val="0"/>
              </a:spcBef>
            </a:pPr>
            <a:endParaRPr lang="de-DE" altLang="de-DE" dirty="0" smtClean="0"/>
          </a:p>
          <a:p>
            <a:pPr eaLnBrk="1" hangingPunct="1">
              <a:spcBef>
                <a:spcPct val="0"/>
              </a:spcBef>
            </a:pPr>
            <a:r>
              <a:rPr lang="de-DE" altLang="de-DE" dirty="0" smtClean="0"/>
              <a:t>Öffentlichkeit:		Schon wenn ich aus dem Fahrzeug aussteige, wird mein Handeln beobachtet und bewertet; Ich stehe im Fokus der Öffentlichkeit!</a:t>
            </a:r>
          </a:p>
          <a:p>
            <a:pPr eaLnBrk="1" hangingPunct="1">
              <a:spcBef>
                <a:spcPct val="0"/>
              </a:spcBef>
            </a:pPr>
            <a:endParaRPr lang="de-DE" altLang="de-DE" dirty="0" smtClean="0"/>
          </a:p>
          <a:p>
            <a:pPr eaLnBrk="1" hangingPunct="1">
              <a:spcBef>
                <a:spcPct val="0"/>
              </a:spcBef>
            </a:pPr>
            <a:r>
              <a:rPr lang="de-DE" altLang="de-DE" dirty="0" smtClean="0"/>
              <a:t>Medien:			Durch die Medien wird mein Handeln zusätzlich und mitunter kritisch hinterfragt. </a:t>
            </a:r>
          </a:p>
          <a:p>
            <a:pPr eaLnBrk="1" hangingPunct="1">
              <a:spcBef>
                <a:spcPct val="0"/>
              </a:spcBef>
            </a:pPr>
            <a:endParaRPr lang="de-DE" altLang="de-DE" dirty="0" smtClean="0"/>
          </a:p>
          <a:p>
            <a:pPr eaLnBrk="1" hangingPunct="1">
              <a:spcBef>
                <a:spcPct val="0"/>
              </a:spcBef>
            </a:pPr>
            <a:r>
              <a:rPr lang="de-DE" altLang="de-DE" dirty="0" smtClean="0"/>
              <a:t>Hilflosigkeit:			Trotz aller Anstrengungen konnte ich nicht helfen. </a:t>
            </a:r>
          </a:p>
          <a:p>
            <a:pPr eaLnBrk="1" hangingPunct="1">
              <a:spcBef>
                <a:spcPct val="0"/>
              </a:spcBef>
            </a:pPr>
            <a:endParaRPr lang="de-DE" altLang="de-DE" dirty="0" smtClean="0"/>
          </a:p>
          <a:p>
            <a:pPr eaLnBrk="1" hangingPunct="1">
              <a:spcBef>
                <a:spcPct val="0"/>
              </a:spcBef>
            </a:pPr>
            <a:r>
              <a:rPr lang="de-DE" altLang="de-DE" dirty="0" smtClean="0"/>
              <a:t>Informationsflut:		Besonders in der Führungsposition: Welche Information muss ich zuerst bewerten, welche zwingt mich zum sofortigen Handeln</a:t>
            </a:r>
          </a:p>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3</a:t>
            </a:fld>
            <a:endParaRPr lang="de-DE" altLang="de-DE" smtClean="0">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4</a:t>
            </a:fld>
            <a:endParaRPr lang="de-DE" altLang="de-DE" smtClean="0">
              <a:solidFill>
                <a:srgbClr val="0000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5</a:t>
            </a:fld>
            <a:endParaRPr lang="de-DE" altLang="de-DE" smtClean="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6</a:t>
            </a:fld>
            <a:endParaRPr lang="de-DE" altLang="de-DE" smtClean="0">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7</a:t>
            </a:fld>
            <a:endParaRPr lang="de-DE" altLang="de-DE" smtClean="0">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8</a:t>
            </a:fld>
            <a:endParaRPr lang="de-DE" altLang="de-DE" smtClean="0">
              <a:solidFill>
                <a:srgbClr val="000000"/>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8613" indent="-227013" eaLnBrk="0" hangingPunct="0">
              <a:spcBef>
                <a:spcPct val="30000"/>
              </a:spcBef>
              <a:defRPr sz="1200">
                <a:solidFill>
                  <a:schemeClr val="tx1"/>
                </a:solidFill>
                <a:latin typeface="Calibri" pitchFamily="34" charset="0"/>
              </a:defRPr>
            </a:lvl4pPr>
            <a:lvl5pPr marL="2055813" indent="-227013" eaLnBrk="0" hangingPunct="0">
              <a:spcBef>
                <a:spcPct val="30000"/>
              </a:spcBef>
              <a:defRPr sz="1200">
                <a:solidFill>
                  <a:schemeClr val="tx1"/>
                </a:solidFill>
                <a:latin typeface="Calibri" pitchFamily="34" charset="0"/>
              </a:defRPr>
            </a:lvl5pPr>
            <a:lvl6pPr marL="2513013" indent="-227013" eaLnBrk="0" fontAlgn="base" hangingPunct="0">
              <a:spcBef>
                <a:spcPct val="30000"/>
              </a:spcBef>
              <a:spcAft>
                <a:spcPct val="0"/>
              </a:spcAft>
              <a:defRPr sz="1200">
                <a:solidFill>
                  <a:schemeClr val="tx1"/>
                </a:solidFill>
                <a:latin typeface="Calibri" pitchFamily="34" charset="0"/>
              </a:defRPr>
            </a:lvl6pPr>
            <a:lvl7pPr marL="2970213" indent="-227013" eaLnBrk="0" fontAlgn="base" hangingPunct="0">
              <a:spcBef>
                <a:spcPct val="30000"/>
              </a:spcBef>
              <a:spcAft>
                <a:spcPct val="0"/>
              </a:spcAft>
              <a:defRPr sz="1200">
                <a:solidFill>
                  <a:schemeClr val="tx1"/>
                </a:solidFill>
                <a:latin typeface="Calibri" pitchFamily="34" charset="0"/>
              </a:defRPr>
            </a:lvl7pPr>
            <a:lvl8pPr marL="3427413" indent="-227013" eaLnBrk="0" fontAlgn="base" hangingPunct="0">
              <a:spcBef>
                <a:spcPct val="30000"/>
              </a:spcBef>
              <a:spcAft>
                <a:spcPct val="0"/>
              </a:spcAft>
              <a:defRPr sz="1200">
                <a:solidFill>
                  <a:schemeClr val="tx1"/>
                </a:solidFill>
                <a:latin typeface="Calibri" pitchFamily="34" charset="0"/>
              </a:defRPr>
            </a:lvl8pPr>
            <a:lvl9pPr marL="3884613" indent="-2270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D0C0E2-1623-4FE0-BFCA-8A026A753420}" type="slidenum">
              <a:rPr lang="de-DE" altLang="de-DE" smtClean="0">
                <a:solidFill>
                  <a:srgbClr val="000000"/>
                </a:solidFill>
                <a:latin typeface="Arial" pitchFamily="34" charset="0"/>
              </a:rPr>
              <a:pPr eaLnBrk="1" hangingPunct="1">
                <a:spcBef>
                  <a:spcPct val="0"/>
                </a:spcBef>
              </a:pPr>
              <a:t>9</a:t>
            </a:fld>
            <a:endParaRPr lang="de-DE" altLang="de-DE" smtClean="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de-DE" smtClean="0"/>
              <a:t>Titelmasterformat durch Klicken bearbeiten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7" name="Date Placeholder 6"/>
          <p:cNvSpPr>
            <a:spLocks noGrp="1"/>
          </p:cNvSpPr>
          <p:nvPr>
            <p:ph type="dt" sz="half" idx="10"/>
          </p:nvPr>
        </p:nvSpPr>
        <p:spPr/>
        <p:txBody>
          <a:bodyPr/>
          <a:lstStyle/>
          <a:p>
            <a:fld id="{9243D1EA-AA91-4E22-B541-29D7F2DFCBCD}" type="datetimeFigureOut">
              <a:rPr lang="de-DE" smtClean="0"/>
              <a:pPr/>
              <a:t>21.12.2021</a:t>
            </a:fld>
            <a:endParaRPr lang="de-DE"/>
          </a:p>
        </p:txBody>
      </p:sp>
      <p:sp>
        <p:nvSpPr>
          <p:cNvPr id="8" name="Slide Number Placeholder 7"/>
          <p:cNvSpPr>
            <a:spLocks noGrp="1"/>
          </p:cNvSpPr>
          <p:nvPr>
            <p:ph type="sldNum" sz="quarter" idx="11"/>
          </p:nvPr>
        </p:nvSpPr>
        <p:spPr/>
        <p:txBody>
          <a:bodyPr/>
          <a:lstStyle/>
          <a:p>
            <a:fld id="{B2970451-0D0E-4429-BA68-94AF1301E1D2}" type="slidenum">
              <a:rPr lang="de-DE" smtClean="0"/>
              <a:pPr/>
              <a:t>‹Nr.›</a:t>
            </a:fld>
            <a:endParaRPr lang="de-DE"/>
          </a:p>
        </p:txBody>
      </p:sp>
      <p:sp>
        <p:nvSpPr>
          <p:cNvPr id="9" name="Footer Placeholder 8"/>
          <p:cNvSpPr>
            <a:spLocks noGrp="1"/>
          </p:cNvSpPr>
          <p:nvPr>
            <p:ph type="ftr" sz="quarter" idx="12"/>
          </p:nvPr>
        </p:nvSpPr>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9243D1EA-AA91-4E22-B541-29D7F2DFCBCD}" type="datetimeFigureOut">
              <a:rPr lang="de-DE" smtClean="0"/>
              <a:pPr/>
              <a:t>21.12.2021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2970451-0D0E-4429-BA68-94AF1301E1D2}"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9243D1EA-AA91-4E22-B541-29D7F2DFCBCD}" type="datetimeFigureOut">
              <a:rPr lang="de-DE" smtClean="0"/>
              <a:pPr/>
              <a:t>21.12.2021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2970451-0D0E-4429-BA68-94AF1301E1D2}"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10"/>
          </p:nvPr>
        </p:nvSpPr>
        <p:spPr/>
        <p:txBody>
          <a:bodyPr/>
          <a:lstStyle/>
          <a:p>
            <a:fld id="{9243D1EA-AA91-4E22-B541-29D7F2DFCBCD}" type="datetimeFigureOut">
              <a:rPr lang="de-DE" smtClean="0"/>
              <a:pPr/>
              <a:t>21.12.2021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2970451-0D0E-4429-BA68-94AF1301E1D2}"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243D1EA-AA91-4E22-B541-29D7F2DFCBCD}" type="datetimeFigureOut">
              <a:rPr lang="de-DE" smtClean="0"/>
              <a:pPr/>
              <a:t>21.12.2021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2970451-0D0E-4429-BA68-94AF1301E1D2}" type="slidenum">
              <a:rPr lang="de-DE" smtClean="0"/>
              <a:pPr/>
              <a:t>‹Nr.›</a:t>
            </a:fld>
            <a:endParaRPr lang="de-D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5" name="Date Placeholder 4"/>
          <p:cNvSpPr>
            <a:spLocks noGrp="1"/>
          </p:cNvSpPr>
          <p:nvPr>
            <p:ph type="dt" sz="half" idx="10"/>
          </p:nvPr>
        </p:nvSpPr>
        <p:spPr/>
        <p:txBody>
          <a:bodyPr/>
          <a:lstStyle/>
          <a:p>
            <a:fld id="{9243D1EA-AA91-4E22-B541-29D7F2DFCBCD}" type="datetimeFigureOut">
              <a:rPr lang="de-DE" smtClean="0"/>
              <a:pPr/>
              <a:t>21.12.2021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2970451-0D0E-4429-BA68-94AF1301E1D2}" type="slidenum">
              <a:rPr lang="de-DE" smtClean="0"/>
              <a:pPr/>
              <a:t>‹Nr.›</a:t>
            </a:fld>
            <a:endParaRPr lang="de-DE"/>
          </a:p>
        </p:txBody>
      </p:sp>
      <p:sp>
        <p:nvSpPr>
          <p:cNvPr id="9" name="Content Placeholder 8"/>
          <p:cNvSpPr>
            <a:spLocks noGrp="1"/>
          </p:cNvSpPr>
          <p:nvPr>
            <p:ph sz="quarter" idx="13"/>
          </p:nvPr>
        </p:nvSpPr>
        <p:spPr>
          <a:xfrm>
            <a:off x="365760" y="1600200"/>
            <a:ext cx="4041648" cy="452628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Date Placeholder 6"/>
          <p:cNvSpPr>
            <a:spLocks noGrp="1"/>
          </p:cNvSpPr>
          <p:nvPr>
            <p:ph type="dt" sz="half" idx="10"/>
          </p:nvPr>
        </p:nvSpPr>
        <p:spPr/>
        <p:txBody>
          <a:bodyPr/>
          <a:lstStyle/>
          <a:p>
            <a:fld id="{9243D1EA-AA91-4E22-B541-29D7F2DFCBCD}" type="datetimeFigureOut">
              <a:rPr lang="de-DE" smtClean="0"/>
              <a:pPr/>
              <a:t>21.12.2021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2970451-0D0E-4429-BA68-94AF1301E1D2}" type="slidenum">
              <a:rPr lang="de-DE" smtClean="0"/>
              <a:pPr/>
              <a:t>‹Nr.›</a:t>
            </a:fld>
            <a:endParaRPr lang="de-DE"/>
          </a:p>
        </p:txBody>
      </p:sp>
      <p:sp>
        <p:nvSpPr>
          <p:cNvPr id="11" name="Content Placeholder 10"/>
          <p:cNvSpPr>
            <a:spLocks noGrp="1"/>
          </p:cNvSpPr>
          <p:nvPr>
            <p:ph sz="quarter" idx="13"/>
          </p:nvPr>
        </p:nvSpPr>
        <p:spPr>
          <a:xfrm>
            <a:off x="457200" y="2212848"/>
            <a:ext cx="4041648" cy="391363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9243D1EA-AA91-4E22-B541-29D7F2DFCBCD}" type="datetimeFigureOut">
              <a:rPr lang="de-DE" smtClean="0"/>
              <a:pPr/>
              <a:t>21.12.2021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2970451-0D0E-4429-BA68-94AF1301E1D2}"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3D1EA-AA91-4E22-B541-29D7F2DFCBCD}" type="datetimeFigureOut">
              <a:rPr lang="de-DE" smtClean="0"/>
              <a:pPr/>
              <a:t>21.12.2021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2970451-0D0E-4429-BA68-94AF1301E1D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243D1EA-AA91-4E22-B541-29D7F2DFCBCD}" type="datetimeFigureOut">
              <a:rPr lang="de-DE" smtClean="0"/>
              <a:pPr/>
              <a:t>21.12.2021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2970451-0D0E-4429-BA68-94AF1301E1D2}"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243D1EA-AA91-4E22-B541-29D7F2DFCBCD}" type="datetimeFigureOut">
              <a:rPr lang="de-DE" smtClean="0"/>
              <a:pPr/>
              <a:t>21.12.2021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2970451-0D0E-4429-BA68-94AF1301E1D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243D1EA-AA91-4E22-B541-29D7F2DFCBCD}" type="datetimeFigureOut">
              <a:rPr lang="de-DE" smtClean="0"/>
              <a:pPr/>
              <a:t>21.12.2021</a:t>
            </a:fld>
            <a:endParaRPr lang="de-D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de-DE"/>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2970451-0D0E-4429-BA68-94AF1301E1D2}" type="slidenum">
              <a:rPr lang="de-DE" smtClean="0"/>
              <a:pPr/>
              <a:t>‹Nr.›</a:t>
            </a:fld>
            <a:endParaRPr lang="de-DE"/>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hyperlink" Target="file:///\\Nx025\dat37\DATEN\37\37_Projekt\PSU\Ausbildung\Filme\PTBS%20-%20Einsatz%20Stuttgart.m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slide" Target="slide1.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Filme/Bericht%20Aktuelle%20Stunde%20v.%2013.02.2016.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3" cstate="print">
            <a:extLst>
              <a:ext uri="{BEBA8EAE-BF5A-486C-A8C5-ECC9F3942E4B}">
                <a14:imgProps xmlns:a14="http://schemas.microsoft.com/office/drawing/2010/main">
                  <a14:imgLayer r:embed="rId4">
                    <a14:imgEffect>
                      <a14:colorTemperature colorTemp="7625"/>
                    </a14:imgEffect>
                    <a14:imgEffect>
                      <a14:saturation sat="33000"/>
                    </a14:imgEffect>
                    <a14:imgEffect>
                      <a14:brightnessContrast bright="32000" contrast="-34000"/>
                    </a14:imgEffect>
                  </a14:imgLayer>
                </a14:imgProps>
              </a:ext>
              <a:ext uri="{28A0092B-C50C-407E-A947-70E740481C1C}">
                <a14:useLocalDpi xmlns:a14="http://schemas.microsoft.com/office/drawing/2010/main" val="0"/>
              </a:ext>
            </a:extLst>
          </a:blip>
          <a:srcRect/>
          <a:stretch>
            <a:fillRect/>
          </a:stretch>
        </p:blipFill>
        <p:spPr bwMode="auto">
          <a:xfrm>
            <a:off x="17008" y="0"/>
            <a:ext cx="91417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feld 3"/>
          <p:cNvSpPr txBox="1"/>
          <p:nvPr/>
        </p:nvSpPr>
        <p:spPr>
          <a:xfrm>
            <a:off x="267891" y="593825"/>
            <a:ext cx="3848695" cy="3019575"/>
          </a:xfrm>
          <a:prstGeom prst="rect">
            <a:avLst/>
          </a:prstGeom>
          <a:noFill/>
        </p:spPr>
        <p:txBody>
          <a:bodyPr lIns="64291" tIns="32146" rIns="64291" bIns="32146">
            <a:spAutoFit/>
          </a:bodyPr>
          <a:lstStyle/>
          <a:p>
            <a:pPr algn="ctr">
              <a:defRPr/>
            </a:pPr>
            <a:r>
              <a:rPr lang="de-DE" sz="3200" b="1" dirty="0" smtClean="0"/>
              <a:t>Psychische Belastungen im Einsatzdienst</a:t>
            </a:r>
          </a:p>
          <a:p>
            <a:pPr algn="ctr">
              <a:defRPr/>
            </a:pPr>
            <a:endParaRPr lang="de-DE" sz="3200" b="1" dirty="0" smtClean="0"/>
          </a:p>
          <a:p>
            <a:pPr algn="ctr">
              <a:defRPr/>
            </a:pPr>
            <a:r>
              <a:rPr lang="de-DE" sz="3200" b="1" dirty="0" smtClean="0"/>
              <a:t>Grundinformation für Einsatzkräfte</a:t>
            </a:r>
            <a:endParaRPr lang="de-DE" sz="3200" b="1" dirty="0"/>
          </a:p>
        </p:txBody>
      </p:sp>
      <p:sp>
        <p:nvSpPr>
          <p:cNvPr id="6" name="Textfeld 5"/>
          <p:cNvSpPr txBox="1"/>
          <p:nvPr/>
        </p:nvSpPr>
        <p:spPr>
          <a:xfrm>
            <a:off x="827584" y="5656957"/>
            <a:ext cx="2530450" cy="1142138"/>
          </a:xfrm>
          <a:prstGeom prst="rect">
            <a:avLst/>
          </a:prstGeom>
          <a:noFill/>
        </p:spPr>
        <p:txBody>
          <a:bodyPr lIns="64291" tIns="32146" rIns="64291" bIns="32146">
            <a:spAutoFit/>
          </a:bodyPr>
          <a:lstStyle/>
          <a:p>
            <a:pPr algn="ctr">
              <a:defRPr/>
            </a:pPr>
            <a:r>
              <a:rPr lang="de-DE" sz="1400" dirty="0">
                <a:latin typeface="Arial Black" panose="020B0A04020102020204" pitchFamily="34" charset="0"/>
              </a:rPr>
              <a:t>PSU-Team Feuerwehr Münster</a:t>
            </a:r>
          </a:p>
          <a:p>
            <a:pPr algn="ctr">
              <a:defRPr/>
            </a:pPr>
            <a:endParaRPr lang="de-DE" sz="1400" dirty="0">
              <a:latin typeface="Arial Black" panose="020B0A04020102020204" pitchFamily="34" charset="0"/>
            </a:endParaRPr>
          </a:p>
          <a:p>
            <a:pPr algn="ctr">
              <a:defRPr/>
            </a:pPr>
            <a:r>
              <a:rPr lang="de-DE" sz="1400" dirty="0">
                <a:latin typeface="Arial Black" panose="020B0A04020102020204" pitchFamily="34" charset="0"/>
              </a:rPr>
              <a:t>Fachberater Seelsorge</a:t>
            </a:r>
          </a:p>
          <a:p>
            <a:pPr algn="ctr">
              <a:defRPr/>
            </a:pPr>
            <a:r>
              <a:rPr lang="de-DE" sz="1400" dirty="0" smtClean="0">
                <a:latin typeface="Arial Black" panose="020B0A04020102020204" pitchFamily="34" charset="0"/>
              </a:rPr>
              <a:t>Derzeit Unbesetzt</a:t>
            </a:r>
            <a:endParaRPr lang="de-DE" sz="1400" dirty="0">
              <a:latin typeface="Arial Black" panose="020B0A04020102020204" pitchFamily="34" charset="0"/>
            </a:endParaRPr>
          </a:p>
        </p:txBody>
      </p:sp>
      <p:sp>
        <p:nvSpPr>
          <p:cNvPr id="9" name="Textfeld 8"/>
          <p:cNvSpPr txBox="1"/>
          <p:nvPr/>
        </p:nvSpPr>
        <p:spPr>
          <a:xfrm>
            <a:off x="5796136" y="5733901"/>
            <a:ext cx="2530450" cy="988250"/>
          </a:xfrm>
          <a:prstGeom prst="rect">
            <a:avLst/>
          </a:prstGeom>
          <a:noFill/>
        </p:spPr>
        <p:txBody>
          <a:bodyPr lIns="64291" tIns="32146" rIns="64291" bIns="32146">
            <a:spAutoFit/>
          </a:bodyPr>
          <a:lstStyle/>
          <a:p>
            <a:pPr algn="ctr">
              <a:defRPr/>
            </a:pPr>
            <a:r>
              <a:rPr lang="de-DE" sz="1100" dirty="0">
                <a:latin typeface="Arial Black" panose="020B0A04020102020204" pitchFamily="34" charset="0"/>
              </a:rPr>
              <a:t>Städtische</a:t>
            </a:r>
            <a:r>
              <a:rPr lang="de-DE" sz="1200" dirty="0">
                <a:latin typeface="Arial Black" panose="020B0A04020102020204" pitchFamily="34" charset="0"/>
              </a:rPr>
              <a:t> Sozialberatung</a:t>
            </a:r>
          </a:p>
          <a:p>
            <a:pPr algn="ctr">
              <a:defRPr/>
            </a:pPr>
            <a:r>
              <a:rPr lang="de-DE" sz="1200" dirty="0">
                <a:latin typeface="Arial Black" panose="020B0A04020102020204" pitchFamily="34" charset="0"/>
              </a:rPr>
              <a:t>Frau Eikel</a:t>
            </a:r>
          </a:p>
          <a:p>
            <a:pPr algn="ctr">
              <a:defRPr/>
            </a:pPr>
            <a:r>
              <a:rPr lang="de-DE" sz="1200" dirty="0">
                <a:latin typeface="Arial Black" panose="020B0A04020102020204" pitchFamily="34" charset="0"/>
              </a:rPr>
              <a:t>Dipl.-Sozialpädagogin, Systemische Beraterin u. Therapeutin </a:t>
            </a:r>
          </a:p>
        </p:txBody>
      </p:sp>
      <p:cxnSp>
        <p:nvCxnSpPr>
          <p:cNvPr id="11" name="Gerade Verbindung 10"/>
          <p:cNvCxnSpPr/>
          <p:nvPr/>
        </p:nvCxnSpPr>
        <p:spPr bwMode="auto">
          <a:xfrm>
            <a:off x="420812" y="5453807"/>
            <a:ext cx="8050113" cy="75902"/>
          </a:xfrm>
          <a:prstGeom prst="line">
            <a:avLst/>
          </a:prstGeom>
          <a:solidFill>
            <a:srgbClr val="00B8FF"/>
          </a:solidFill>
          <a:ln w="76200" cap="flat" cmpd="sng" algn="ctr">
            <a:solidFill>
              <a:schemeClr val="bg1">
                <a:lumMod val="85000"/>
              </a:schemeClr>
            </a:solidFill>
            <a:prstDash val="solid"/>
            <a:round/>
            <a:headEnd type="none" w="med" len="med"/>
            <a:tailEnd type="none" w="med" len="med"/>
          </a:ln>
          <a:effectLst>
            <a:outerShdw blurRad="63500" dist="38099" dir="2700000" algn="ctr" rotWithShape="0">
              <a:schemeClr val="bg2">
                <a:alpha val="74998"/>
              </a:schemeClr>
            </a:outerShdw>
          </a:effectLst>
          <a:extLst/>
        </p:spPr>
      </p:cxnSp>
    </p:spTree>
    <p:extLst>
      <p:ext uri="{BB962C8B-B14F-4D97-AF65-F5344CB8AC3E}">
        <p14:creationId xmlns:p14="http://schemas.microsoft.com/office/powerpoint/2010/main" val="4057056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1" y="-25673"/>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Abgerundetes Rechteck 8"/>
          <p:cNvSpPr/>
          <p:nvPr/>
        </p:nvSpPr>
        <p:spPr>
          <a:xfrm>
            <a:off x="827584" y="908720"/>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Primäre </a:t>
            </a:r>
            <a:r>
              <a:rPr lang="de-DE" sz="3200" b="1" dirty="0" smtClean="0">
                <a:solidFill>
                  <a:schemeClr val="tx1"/>
                </a:solidFill>
                <a:ea typeface="Tahoma" pitchFamily="34" charset="0"/>
                <a:cs typeface="Tahoma" pitchFamily="34" charset="0"/>
              </a:rPr>
              <a:t>Traumatisierung </a:t>
            </a:r>
            <a:endParaRPr lang="de-DE" sz="3200" b="1" dirty="0">
              <a:solidFill>
                <a:schemeClr val="tx1"/>
              </a:solidFill>
              <a:ea typeface="Tahoma" pitchFamily="34" charset="0"/>
              <a:cs typeface="Tahoma" pitchFamily="34" charset="0"/>
            </a:endParaRPr>
          </a:p>
          <a:p>
            <a:pPr algn="ctr">
              <a:defRPr/>
            </a:pPr>
            <a:r>
              <a:rPr lang="de-DE" sz="2000" b="1" dirty="0">
                <a:solidFill>
                  <a:schemeClr val="tx1"/>
                </a:solidFill>
                <a:ea typeface="Tahoma" pitchFamily="34" charset="0"/>
                <a:cs typeface="Tahoma" pitchFamily="34" charset="0"/>
              </a:rPr>
              <a:t>kritische Ereignisse</a:t>
            </a:r>
          </a:p>
        </p:txBody>
      </p:sp>
      <p:sp>
        <p:nvSpPr>
          <p:cNvPr id="10" name="Abgerundetes Rechteck 9"/>
          <p:cNvSpPr/>
          <p:nvPr/>
        </p:nvSpPr>
        <p:spPr>
          <a:xfrm>
            <a:off x="827584" y="2348880"/>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Sekundäre </a:t>
            </a:r>
            <a:r>
              <a:rPr lang="de-DE" sz="3200" b="1" dirty="0" smtClean="0">
                <a:solidFill>
                  <a:schemeClr val="tx1"/>
                </a:solidFill>
                <a:ea typeface="Tahoma" pitchFamily="34" charset="0"/>
                <a:cs typeface="Tahoma" pitchFamily="34" charset="0"/>
              </a:rPr>
              <a:t>Traumatisierung </a:t>
            </a:r>
            <a:endParaRPr lang="de-DE" sz="3200" b="1" dirty="0">
              <a:solidFill>
                <a:schemeClr val="tx1"/>
              </a:solidFill>
              <a:ea typeface="Tahoma" pitchFamily="34" charset="0"/>
              <a:cs typeface="Tahoma" pitchFamily="34" charset="0"/>
            </a:endParaRPr>
          </a:p>
          <a:p>
            <a:pPr algn="ctr">
              <a:defRPr/>
            </a:pPr>
            <a:r>
              <a:rPr lang="de-DE" sz="2000" b="1" dirty="0">
                <a:solidFill>
                  <a:schemeClr val="tx1"/>
                </a:solidFill>
                <a:ea typeface="Tahoma" pitchFamily="34" charset="0"/>
                <a:cs typeface="Tahoma" pitchFamily="34" charset="0"/>
              </a:rPr>
              <a:t>kritische Ereignisse</a:t>
            </a:r>
          </a:p>
        </p:txBody>
      </p:sp>
      <p:sp>
        <p:nvSpPr>
          <p:cNvPr id="11" name="Abgerundetes Rechteck 10"/>
          <p:cNvSpPr/>
          <p:nvPr/>
        </p:nvSpPr>
        <p:spPr>
          <a:xfrm>
            <a:off x="828780" y="3789040"/>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Kumulative </a:t>
            </a:r>
            <a:r>
              <a:rPr lang="de-DE" sz="3200" b="1" dirty="0" smtClean="0">
                <a:solidFill>
                  <a:schemeClr val="tx1"/>
                </a:solidFill>
                <a:ea typeface="Tahoma" pitchFamily="34" charset="0"/>
                <a:cs typeface="Tahoma" pitchFamily="34" charset="0"/>
              </a:rPr>
              <a:t>Traumatisierung </a:t>
            </a:r>
            <a:endParaRPr lang="de-DE" sz="3200" b="1" dirty="0">
              <a:solidFill>
                <a:schemeClr val="tx1"/>
              </a:solidFill>
              <a:ea typeface="Tahoma" pitchFamily="34" charset="0"/>
              <a:cs typeface="Tahoma" pitchFamily="34" charset="0"/>
            </a:endParaRPr>
          </a:p>
          <a:p>
            <a:pPr algn="ctr">
              <a:defRPr/>
            </a:pPr>
            <a:r>
              <a:rPr lang="de-DE" sz="2000" b="1" dirty="0">
                <a:solidFill>
                  <a:schemeClr val="tx1"/>
                </a:solidFill>
                <a:ea typeface="Tahoma" pitchFamily="34" charset="0"/>
                <a:cs typeface="Tahoma" pitchFamily="34" charset="0"/>
              </a:rPr>
              <a:t>kritische Ereignisse</a:t>
            </a:r>
          </a:p>
        </p:txBody>
      </p:sp>
    </p:spTree>
    <p:extLst>
      <p:ext uri="{BB962C8B-B14F-4D97-AF65-F5344CB8AC3E}">
        <p14:creationId xmlns:p14="http://schemas.microsoft.com/office/powerpoint/2010/main" val="259440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4" y="-32371"/>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Abgerundetes Rechteck 8"/>
          <p:cNvSpPr/>
          <p:nvPr/>
        </p:nvSpPr>
        <p:spPr>
          <a:xfrm>
            <a:off x="1724993" y="462137"/>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Wahrnehmung/ Reaktion </a:t>
            </a:r>
          </a:p>
          <a:p>
            <a:pPr algn="ctr">
              <a:defRPr/>
            </a:pPr>
            <a:r>
              <a:rPr lang="de-DE" sz="2000" b="1" dirty="0">
                <a:solidFill>
                  <a:schemeClr val="tx1"/>
                </a:solidFill>
                <a:ea typeface="Tahoma" pitchFamily="34" charset="0"/>
                <a:cs typeface="Tahoma" pitchFamily="34" charset="0"/>
              </a:rPr>
              <a:t>der  Einsatzkraft</a:t>
            </a:r>
          </a:p>
        </p:txBody>
      </p:sp>
      <p:sp>
        <p:nvSpPr>
          <p:cNvPr id="10" name="Text Box 8"/>
          <p:cNvSpPr txBox="1">
            <a:spLocks noChangeArrowheads="1"/>
          </p:cNvSpPr>
          <p:nvPr/>
        </p:nvSpPr>
        <p:spPr bwMode="auto">
          <a:xfrm>
            <a:off x="900113" y="1852613"/>
            <a:ext cx="6832600" cy="3694112"/>
          </a:xfrm>
          <a:prstGeom prst="rect">
            <a:avLst/>
          </a:prstGeom>
          <a:noFill/>
          <a:ln w="9525">
            <a:noFill/>
            <a:miter lim="800000"/>
            <a:headEnd/>
            <a:tailEnd/>
          </a:ln>
        </p:spPr>
        <p:txBody>
          <a:bodyPr wrap="none">
            <a:spAutoFit/>
          </a:bodyPr>
          <a:lstStyle/>
          <a:p>
            <a:pPr algn="l"/>
            <a:endParaRPr lang="de-DE" sz="2800" dirty="0">
              <a:latin typeface="Tahoma" pitchFamily="34" charset="0"/>
            </a:endParaRPr>
          </a:p>
          <a:p>
            <a:pPr algn="l"/>
            <a:r>
              <a:rPr lang="de-DE" sz="2800" dirty="0">
                <a:latin typeface="Tahoma" pitchFamily="34" charset="0"/>
              </a:rPr>
              <a:t>Hat ein Einsatz oder eine Einsatzsituation </a:t>
            </a:r>
          </a:p>
          <a:p>
            <a:pPr algn="l"/>
            <a:r>
              <a:rPr lang="de-DE" sz="2800" dirty="0">
                <a:latin typeface="Tahoma" pitchFamily="34" charset="0"/>
              </a:rPr>
              <a:t>die Dimension, ein psychisches Trauma </a:t>
            </a:r>
          </a:p>
          <a:p>
            <a:pPr algn="l"/>
            <a:r>
              <a:rPr lang="de-DE" sz="2800" dirty="0">
                <a:latin typeface="Tahoma" pitchFamily="34" charset="0"/>
              </a:rPr>
              <a:t>auszulösen, so wird die Einsatzkraft den </a:t>
            </a:r>
          </a:p>
          <a:p>
            <a:pPr algn="l"/>
            <a:r>
              <a:rPr lang="de-DE" sz="2800" dirty="0">
                <a:latin typeface="Tahoma" pitchFamily="34" charset="0"/>
              </a:rPr>
              <a:t>Einsatz oder die Einsatzsituation</a:t>
            </a:r>
          </a:p>
          <a:p>
            <a:pPr algn="l"/>
            <a:endParaRPr lang="de-DE" sz="1200" dirty="0">
              <a:latin typeface="Tahoma" pitchFamily="34" charset="0"/>
            </a:endParaRPr>
          </a:p>
          <a:p>
            <a:pPr algn="l"/>
            <a:r>
              <a:rPr lang="de-DE" sz="2800" dirty="0">
                <a:solidFill>
                  <a:srgbClr val="FF0000"/>
                </a:solidFill>
                <a:latin typeface="Tahoma" pitchFamily="34" charset="0"/>
              </a:rPr>
              <a:t>                     </a:t>
            </a:r>
            <a:r>
              <a:rPr lang="de-DE" sz="4000" dirty="0">
                <a:solidFill>
                  <a:srgbClr val="FF0000"/>
                </a:solidFill>
                <a:latin typeface="Tahoma" pitchFamily="34" charset="0"/>
              </a:rPr>
              <a:t>„anders“</a:t>
            </a:r>
            <a:r>
              <a:rPr lang="de-DE" sz="3200" dirty="0">
                <a:solidFill>
                  <a:srgbClr val="FF0000"/>
                </a:solidFill>
                <a:latin typeface="Tahoma" pitchFamily="34" charset="0"/>
              </a:rPr>
              <a:t> </a:t>
            </a:r>
          </a:p>
          <a:p>
            <a:pPr algn="l"/>
            <a:endParaRPr lang="de-DE" sz="1400" dirty="0">
              <a:latin typeface="Tahoma" pitchFamily="34" charset="0"/>
            </a:endParaRPr>
          </a:p>
          <a:p>
            <a:pPr algn="l"/>
            <a:r>
              <a:rPr lang="de-DE" sz="2800" dirty="0">
                <a:latin typeface="Tahoma" pitchFamily="34" charset="0"/>
              </a:rPr>
              <a:t>als die bisherigen Einsätze empfinden.</a:t>
            </a:r>
          </a:p>
        </p:txBody>
      </p:sp>
    </p:spTree>
    <p:extLst>
      <p:ext uri="{BB962C8B-B14F-4D97-AF65-F5344CB8AC3E}">
        <p14:creationId xmlns:p14="http://schemas.microsoft.com/office/powerpoint/2010/main" val="259440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1" y="-3237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Abgerundetes Rechteck 8"/>
          <p:cNvSpPr/>
          <p:nvPr/>
        </p:nvSpPr>
        <p:spPr>
          <a:xfrm>
            <a:off x="1722626" y="391253"/>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Wahrnehmung/ Reaktion </a:t>
            </a:r>
          </a:p>
          <a:p>
            <a:pPr algn="ctr">
              <a:defRPr/>
            </a:pPr>
            <a:r>
              <a:rPr lang="de-DE" sz="2000" b="1" dirty="0">
                <a:solidFill>
                  <a:schemeClr val="tx1"/>
                </a:solidFill>
                <a:ea typeface="Tahoma" pitchFamily="34" charset="0"/>
                <a:cs typeface="Tahoma" pitchFamily="34" charset="0"/>
              </a:rPr>
              <a:t>der  Einsatzkraft</a:t>
            </a:r>
          </a:p>
        </p:txBody>
      </p:sp>
      <p:sp>
        <p:nvSpPr>
          <p:cNvPr id="10" name="Text Box 11"/>
          <p:cNvSpPr txBox="1">
            <a:spLocks noChangeArrowheads="1"/>
          </p:cNvSpPr>
          <p:nvPr/>
        </p:nvSpPr>
        <p:spPr bwMode="auto">
          <a:xfrm>
            <a:off x="403225" y="3873500"/>
            <a:ext cx="2297113" cy="708025"/>
          </a:xfrm>
          <a:prstGeom prst="rect">
            <a:avLst/>
          </a:prstGeom>
          <a:noFill/>
          <a:ln w="9525">
            <a:noFill/>
            <a:miter lim="800000"/>
            <a:headEnd/>
            <a:tailEnd/>
          </a:ln>
        </p:spPr>
        <p:txBody>
          <a:bodyPr wrap="none">
            <a:spAutoFit/>
          </a:bodyPr>
          <a:lstStyle/>
          <a:p>
            <a:pPr algn="l">
              <a:buFontTx/>
              <a:buChar char="•"/>
            </a:pPr>
            <a:r>
              <a:rPr lang="de-DE" sz="2000">
                <a:latin typeface="Tahoma" pitchFamily="34" charset="0"/>
              </a:rPr>
              <a:t> Zeit verlangsamt</a:t>
            </a:r>
          </a:p>
          <a:p>
            <a:pPr algn="l">
              <a:buFontTx/>
              <a:buChar char="•"/>
            </a:pPr>
            <a:r>
              <a:rPr lang="de-DE" sz="2000">
                <a:latin typeface="Tahoma" pitchFamily="34" charset="0"/>
              </a:rPr>
              <a:t> Zeit beschleunigt</a:t>
            </a:r>
          </a:p>
        </p:txBody>
      </p:sp>
      <p:sp>
        <p:nvSpPr>
          <p:cNvPr id="11" name="Text Box 12"/>
          <p:cNvSpPr txBox="1">
            <a:spLocks noChangeArrowheads="1"/>
          </p:cNvSpPr>
          <p:nvPr/>
        </p:nvSpPr>
        <p:spPr bwMode="auto">
          <a:xfrm>
            <a:off x="6084888" y="3852863"/>
            <a:ext cx="2767012" cy="1016000"/>
          </a:xfrm>
          <a:prstGeom prst="rect">
            <a:avLst/>
          </a:prstGeom>
          <a:noFill/>
          <a:ln w="9525">
            <a:noFill/>
            <a:miter lim="800000"/>
            <a:headEnd/>
            <a:tailEnd/>
          </a:ln>
        </p:spPr>
        <p:txBody>
          <a:bodyPr wrap="none">
            <a:spAutoFit/>
          </a:bodyPr>
          <a:lstStyle/>
          <a:p>
            <a:pPr algn="l">
              <a:buFontTx/>
              <a:buChar char="•"/>
            </a:pPr>
            <a:r>
              <a:rPr lang="de-DE" sz="2000">
                <a:latin typeface="Tahoma" pitchFamily="34" charset="0"/>
              </a:rPr>
              <a:t> Trennung von Körper</a:t>
            </a:r>
          </a:p>
          <a:p>
            <a:pPr algn="l"/>
            <a:r>
              <a:rPr lang="de-DE" sz="2000">
                <a:latin typeface="Tahoma" pitchFamily="34" charset="0"/>
              </a:rPr>
              <a:t>   und „Seele“</a:t>
            </a:r>
          </a:p>
          <a:p>
            <a:pPr algn="l">
              <a:buFontTx/>
              <a:buChar char="•"/>
            </a:pPr>
            <a:r>
              <a:rPr lang="de-DE" sz="2000">
                <a:latin typeface="Tahoma" pitchFamily="34" charset="0"/>
              </a:rPr>
              <a:t> Empfindungslosigkeit</a:t>
            </a:r>
          </a:p>
        </p:txBody>
      </p:sp>
      <p:sp>
        <p:nvSpPr>
          <p:cNvPr id="12" name="Text Box 14"/>
          <p:cNvSpPr txBox="1">
            <a:spLocks noChangeArrowheads="1"/>
          </p:cNvSpPr>
          <p:nvPr/>
        </p:nvSpPr>
        <p:spPr bwMode="auto">
          <a:xfrm>
            <a:off x="3203575" y="4751388"/>
            <a:ext cx="4414838" cy="1846262"/>
          </a:xfrm>
          <a:prstGeom prst="rect">
            <a:avLst/>
          </a:prstGeom>
          <a:noFill/>
          <a:ln w="9525">
            <a:noFill/>
            <a:miter lim="800000"/>
            <a:headEnd/>
            <a:tailEnd/>
          </a:ln>
        </p:spPr>
        <p:txBody>
          <a:bodyPr wrap="none">
            <a:spAutoFit/>
          </a:bodyPr>
          <a:lstStyle/>
          <a:p>
            <a:pPr algn="l">
              <a:buFontTx/>
              <a:buChar char="•"/>
            </a:pPr>
            <a:r>
              <a:rPr lang="de-DE" sz="2000" dirty="0">
                <a:latin typeface="Tahoma" pitchFamily="34" charset="0"/>
              </a:rPr>
              <a:t> Tunnelsicht</a:t>
            </a:r>
          </a:p>
          <a:p>
            <a:pPr algn="l">
              <a:buFontTx/>
              <a:buChar char="•"/>
            </a:pPr>
            <a:r>
              <a:rPr lang="de-DE" sz="2000" dirty="0">
                <a:latin typeface="Tahoma" pitchFamily="34" charset="0"/>
              </a:rPr>
              <a:t> Veränderte Größenverhältnisse</a:t>
            </a:r>
          </a:p>
          <a:p>
            <a:pPr algn="l">
              <a:buFontTx/>
              <a:buChar char="•"/>
            </a:pPr>
            <a:r>
              <a:rPr lang="de-DE" sz="2000" dirty="0">
                <a:latin typeface="Tahoma" pitchFamily="34" charset="0"/>
              </a:rPr>
              <a:t> Veränderte Geräuschwahrnehmung</a:t>
            </a:r>
          </a:p>
          <a:p>
            <a:pPr algn="l">
              <a:buFontTx/>
              <a:buChar char="•"/>
            </a:pPr>
            <a:r>
              <a:rPr lang="de-DE" sz="2000" dirty="0">
                <a:latin typeface="Tahoma" pitchFamily="34" charset="0"/>
              </a:rPr>
              <a:t> Realitätsverkennung (</a:t>
            </a:r>
            <a:r>
              <a:rPr lang="de-DE" sz="2000" dirty="0" err="1">
                <a:latin typeface="Tahoma" pitchFamily="34" charset="0"/>
              </a:rPr>
              <a:t>Derealisation</a:t>
            </a:r>
            <a:r>
              <a:rPr lang="de-DE" sz="2000" dirty="0">
                <a:latin typeface="Tahoma" pitchFamily="34" charset="0"/>
              </a:rPr>
              <a:t>)</a:t>
            </a:r>
          </a:p>
          <a:p>
            <a:pPr algn="l">
              <a:buFontTx/>
              <a:buChar char="•"/>
            </a:pPr>
            <a:r>
              <a:rPr lang="de-DE" sz="2000" dirty="0">
                <a:latin typeface="Tahoma" pitchFamily="34" charset="0"/>
              </a:rPr>
              <a:t> Eintauchen in eine Phantasiewelt</a:t>
            </a:r>
          </a:p>
          <a:p>
            <a:pPr algn="l"/>
            <a:endParaRPr lang="de-DE" sz="1400" b="1" dirty="0">
              <a:solidFill>
                <a:schemeClr val="tx2"/>
              </a:solidFill>
              <a:latin typeface="Tahoma" pitchFamily="34" charset="0"/>
            </a:endParaRPr>
          </a:p>
        </p:txBody>
      </p:sp>
      <p:sp>
        <p:nvSpPr>
          <p:cNvPr id="13" name="Ellipse 12"/>
          <p:cNvSpPr/>
          <p:nvPr/>
        </p:nvSpPr>
        <p:spPr>
          <a:xfrm>
            <a:off x="3059113" y="1917700"/>
            <a:ext cx="2592387" cy="1439863"/>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dirty="0"/>
          </a:p>
          <a:p>
            <a:pPr algn="ctr">
              <a:defRPr/>
            </a:pPr>
            <a:r>
              <a:rPr lang="de-DE" dirty="0"/>
              <a:t>Veränderung in </a:t>
            </a:r>
            <a:r>
              <a:rPr lang="de-DE" dirty="0" smtClean="0"/>
              <a:t>der Wahrnehmung</a:t>
            </a:r>
            <a:endParaRPr lang="de-DE" dirty="0"/>
          </a:p>
          <a:p>
            <a:pPr algn="ctr">
              <a:defRPr/>
            </a:pPr>
            <a:endParaRPr lang="de-DE" dirty="0"/>
          </a:p>
        </p:txBody>
      </p:sp>
      <p:sp>
        <p:nvSpPr>
          <p:cNvPr id="14" name="Ellipse 13"/>
          <p:cNvSpPr/>
          <p:nvPr/>
        </p:nvSpPr>
        <p:spPr>
          <a:xfrm>
            <a:off x="468313" y="2852738"/>
            <a:ext cx="2087562" cy="936625"/>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t>Zeiterleben</a:t>
            </a:r>
          </a:p>
        </p:txBody>
      </p:sp>
      <p:sp>
        <p:nvSpPr>
          <p:cNvPr id="15" name="Ellipse 14"/>
          <p:cNvSpPr/>
          <p:nvPr/>
        </p:nvSpPr>
        <p:spPr>
          <a:xfrm>
            <a:off x="3276600" y="3789363"/>
            <a:ext cx="2087563" cy="936625"/>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A</a:t>
            </a:r>
            <a:r>
              <a:rPr lang="de-DE" sz="2000" dirty="0"/>
              <a:t>ußenwelt-</a:t>
            </a:r>
          </a:p>
          <a:p>
            <a:pPr algn="ctr">
              <a:defRPr/>
            </a:pPr>
            <a:r>
              <a:rPr lang="de-DE" sz="2000" dirty="0"/>
              <a:t>erleben</a:t>
            </a:r>
          </a:p>
        </p:txBody>
      </p:sp>
      <p:sp>
        <p:nvSpPr>
          <p:cNvPr id="16" name="Ellipse 15"/>
          <p:cNvSpPr/>
          <p:nvPr/>
        </p:nvSpPr>
        <p:spPr>
          <a:xfrm>
            <a:off x="6156325" y="2852738"/>
            <a:ext cx="2087563" cy="936625"/>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err="1"/>
              <a:t>Selbst-erleben</a:t>
            </a:r>
            <a:endParaRPr lang="de-DE" sz="2000" dirty="0"/>
          </a:p>
        </p:txBody>
      </p:sp>
      <p:cxnSp>
        <p:nvCxnSpPr>
          <p:cNvPr id="17" name="Gerade Verbindung mit Pfeil 22"/>
          <p:cNvCxnSpPr>
            <a:cxnSpLocks noChangeShapeType="1"/>
            <a:stCxn id="13" idx="2"/>
            <a:endCxn id="14" idx="7"/>
          </p:cNvCxnSpPr>
          <p:nvPr/>
        </p:nvCxnSpPr>
        <p:spPr bwMode="auto">
          <a:xfrm rot="10800000" flipV="1">
            <a:off x="2249488" y="2636838"/>
            <a:ext cx="809625" cy="354012"/>
          </a:xfrm>
          <a:prstGeom prst="straightConnector1">
            <a:avLst/>
          </a:prstGeom>
          <a:noFill/>
          <a:ln w="25400" algn="ctr">
            <a:solidFill>
              <a:srgbClr val="183962"/>
            </a:solidFill>
            <a:round/>
            <a:headEnd/>
            <a:tailEnd type="arrow" w="med" len="med"/>
          </a:ln>
        </p:spPr>
      </p:cxnSp>
      <p:cxnSp>
        <p:nvCxnSpPr>
          <p:cNvPr id="18" name="Gerade Verbindung mit Pfeil 24"/>
          <p:cNvCxnSpPr>
            <a:cxnSpLocks noChangeShapeType="1"/>
            <a:stCxn id="13" idx="6"/>
            <a:endCxn id="16" idx="1"/>
          </p:cNvCxnSpPr>
          <p:nvPr/>
        </p:nvCxnSpPr>
        <p:spPr bwMode="auto">
          <a:xfrm>
            <a:off x="5651500" y="2636838"/>
            <a:ext cx="811213" cy="354012"/>
          </a:xfrm>
          <a:prstGeom prst="straightConnector1">
            <a:avLst/>
          </a:prstGeom>
          <a:noFill/>
          <a:ln w="25400" algn="ctr">
            <a:solidFill>
              <a:srgbClr val="183962"/>
            </a:solidFill>
            <a:round/>
            <a:headEnd/>
            <a:tailEnd type="arrow" w="med" len="med"/>
          </a:ln>
        </p:spPr>
      </p:cxnSp>
      <p:cxnSp>
        <p:nvCxnSpPr>
          <p:cNvPr id="19" name="Gerade Verbindung mit Pfeil 26"/>
          <p:cNvCxnSpPr>
            <a:cxnSpLocks noChangeShapeType="1"/>
            <a:stCxn id="13" idx="4"/>
            <a:endCxn id="15" idx="0"/>
          </p:cNvCxnSpPr>
          <p:nvPr/>
        </p:nvCxnSpPr>
        <p:spPr bwMode="auto">
          <a:xfrm rot="5400000">
            <a:off x="4121944" y="3555207"/>
            <a:ext cx="431800" cy="36512"/>
          </a:xfrm>
          <a:prstGeom prst="straightConnector1">
            <a:avLst/>
          </a:prstGeom>
          <a:noFill/>
          <a:ln w="25400" algn="ctr">
            <a:solidFill>
              <a:srgbClr val="183962"/>
            </a:solidFill>
            <a:round/>
            <a:headEnd/>
            <a:tailEnd type="arrow" w="med" len="med"/>
          </a:ln>
        </p:spPr>
      </p:cxnSp>
    </p:spTree>
    <p:extLst>
      <p:ext uri="{BB962C8B-B14F-4D97-AF65-F5344CB8AC3E}">
        <p14:creationId xmlns:p14="http://schemas.microsoft.com/office/powerpoint/2010/main" val="259440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1" y="-34361"/>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Abgerundetes Rechteck 8"/>
          <p:cNvSpPr/>
          <p:nvPr/>
        </p:nvSpPr>
        <p:spPr>
          <a:xfrm>
            <a:off x="1724993" y="462137"/>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Wahrnehmung/ Reaktion </a:t>
            </a:r>
          </a:p>
          <a:p>
            <a:pPr algn="ctr">
              <a:defRPr/>
            </a:pPr>
            <a:r>
              <a:rPr lang="de-DE" sz="2000" b="1" dirty="0">
                <a:solidFill>
                  <a:schemeClr val="tx1"/>
                </a:solidFill>
                <a:ea typeface="Tahoma" pitchFamily="34" charset="0"/>
                <a:cs typeface="Tahoma" pitchFamily="34" charset="0"/>
              </a:rPr>
              <a:t>der  Einsatzkraft</a:t>
            </a:r>
          </a:p>
        </p:txBody>
      </p:sp>
      <p:sp>
        <p:nvSpPr>
          <p:cNvPr id="10" name="Text Box 9"/>
          <p:cNvSpPr txBox="1">
            <a:spLocks noChangeArrowheads="1"/>
          </p:cNvSpPr>
          <p:nvPr/>
        </p:nvSpPr>
        <p:spPr bwMode="auto">
          <a:xfrm>
            <a:off x="904875" y="1844824"/>
            <a:ext cx="5969000" cy="1108075"/>
          </a:xfrm>
          <a:prstGeom prst="rect">
            <a:avLst/>
          </a:prstGeom>
          <a:noFill/>
          <a:ln w="9525">
            <a:noFill/>
            <a:miter lim="800000"/>
            <a:headEnd/>
            <a:tailEnd/>
          </a:ln>
        </p:spPr>
        <p:txBody>
          <a:bodyPr wrap="none">
            <a:spAutoFit/>
          </a:bodyPr>
          <a:lstStyle/>
          <a:p>
            <a:pPr algn="l"/>
            <a:r>
              <a:rPr lang="de-DE" sz="2200" dirty="0">
                <a:latin typeface="Tahoma" pitchFamily="34" charset="0"/>
              </a:rPr>
              <a:t>Überschreitet die Einsatzkraft ihre persönliche </a:t>
            </a:r>
          </a:p>
          <a:p>
            <a:pPr algn="l"/>
            <a:r>
              <a:rPr lang="de-DE" sz="2200" dirty="0">
                <a:latin typeface="Tahoma" pitchFamily="34" charset="0"/>
              </a:rPr>
              <a:t>Toleranzgrenze, so schalten sich </a:t>
            </a:r>
            <a:r>
              <a:rPr lang="de-DE" sz="2200" dirty="0">
                <a:solidFill>
                  <a:srgbClr val="FF0000"/>
                </a:solidFill>
                <a:latin typeface="Tahoma" pitchFamily="34" charset="0"/>
              </a:rPr>
              <a:t>„Schutz-</a:t>
            </a:r>
          </a:p>
          <a:p>
            <a:pPr algn="l"/>
            <a:r>
              <a:rPr lang="de-DE" sz="2200" dirty="0" err="1">
                <a:solidFill>
                  <a:srgbClr val="FF0000"/>
                </a:solidFill>
                <a:latin typeface="Tahoma" pitchFamily="34" charset="0"/>
              </a:rPr>
              <a:t>mechanismen</a:t>
            </a:r>
            <a:r>
              <a:rPr lang="de-DE" sz="2200" dirty="0">
                <a:solidFill>
                  <a:srgbClr val="FF0000"/>
                </a:solidFill>
                <a:latin typeface="Tahoma" pitchFamily="34" charset="0"/>
              </a:rPr>
              <a:t>“ </a:t>
            </a:r>
            <a:r>
              <a:rPr lang="de-DE" sz="2200" dirty="0">
                <a:latin typeface="Tahoma" pitchFamily="34" charset="0"/>
              </a:rPr>
              <a:t>ein:</a:t>
            </a:r>
          </a:p>
        </p:txBody>
      </p:sp>
      <p:pic>
        <p:nvPicPr>
          <p:cNvPr id="11" name="Picture 5" descr="Gehirn ferti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27584" y="2972867"/>
            <a:ext cx="7273925" cy="2190750"/>
          </a:xfrm>
          <a:prstGeom prst="rect">
            <a:avLst/>
          </a:prstGeom>
          <a:noFill/>
          <a:ln w="9525">
            <a:noFill/>
            <a:miter lim="800000"/>
            <a:headEnd/>
            <a:tailEnd/>
          </a:ln>
        </p:spPr>
      </p:pic>
      <p:sp>
        <p:nvSpPr>
          <p:cNvPr id="12" name="Text Box 4"/>
          <p:cNvSpPr txBox="1">
            <a:spLocks noChangeArrowheads="1"/>
          </p:cNvSpPr>
          <p:nvPr/>
        </p:nvSpPr>
        <p:spPr bwMode="auto">
          <a:xfrm>
            <a:off x="898815" y="5181159"/>
            <a:ext cx="9036050" cy="1201737"/>
          </a:xfrm>
          <a:prstGeom prst="rect">
            <a:avLst/>
          </a:prstGeom>
          <a:noFill/>
          <a:ln w="9525">
            <a:noFill/>
            <a:miter lim="800000"/>
            <a:headEnd/>
            <a:tailEnd/>
          </a:ln>
        </p:spPr>
        <p:txBody>
          <a:bodyPr>
            <a:spAutoFit/>
          </a:bodyPr>
          <a:lstStyle/>
          <a:p>
            <a:pPr algn="l">
              <a:buFont typeface="Arial" pitchFamily="34" charset="0"/>
              <a:buChar char="•"/>
            </a:pPr>
            <a:r>
              <a:rPr lang="de-DE" sz="2800" dirty="0">
                <a:latin typeface="Tahoma" pitchFamily="34" charset="0"/>
              </a:rPr>
              <a:t> </a:t>
            </a:r>
            <a:r>
              <a:rPr lang="de-DE" sz="2200" dirty="0">
                <a:latin typeface="Tahoma" pitchFamily="34" charset="0"/>
              </a:rPr>
              <a:t>automatisches Selektieren oder Ausschalten der Eindrücke</a:t>
            </a:r>
          </a:p>
          <a:p>
            <a:pPr algn="l">
              <a:buFont typeface="Arial" pitchFamily="34" charset="0"/>
              <a:buChar char="•"/>
            </a:pPr>
            <a:r>
              <a:rPr lang="de-DE" sz="2200" dirty="0">
                <a:latin typeface="Tahoma" pitchFamily="34" charset="0"/>
              </a:rPr>
              <a:t> Verzerren/ Verändern persönlicher Empfindungen</a:t>
            </a:r>
          </a:p>
          <a:p>
            <a:pPr algn="l">
              <a:buFont typeface="Arial" pitchFamily="34" charset="0"/>
              <a:buChar char="•"/>
            </a:pPr>
            <a:r>
              <a:rPr lang="de-DE" sz="2200" dirty="0">
                <a:latin typeface="Tahoma" pitchFamily="34" charset="0"/>
              </a:rPr>
              <a:t> Betroffener spaltet sich von der Wirklichkeit ab</a:t>
            </a:r>
          </a:p>
        </p:txBody>
      </p:sp>
    </p:spTree>
    <p:extLst>
      <p:ext uri="{BB962C8B-B14F-4D97-AF65-F5344CB8AC3E}">
        <p14:creationId xmlns:p14="http://schemas.microsoft.com/office/powerpoint/2010/main" val="259440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37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Abgerundetes Rechteck 8"/>
          <p:cNvSpPr/>
          <p:nvPr/>
        </p:nvSpPr>
        <p:spPr>
          <a:xfrm>
            <a:off x="1720737" y="476672"/>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Wahrnehmung/ Reaktion </a:t>
            </a:r>
          </a:p>
          <a:p>
            <a:pPr algn="ctr">
              <a:defRPr/>
            </a:pPr>
            <a:r>
              <a:rPr lang="de-DE" sz="2000" b="1" dirty="0">
                <a:solidFill>
                  <a:schemeClr val="tx1"/>
                </a:solidFill>
                <a:ea typeface="Tahoma" pitchFamily="34" charset="0"/>
                <a:cs typeface="Tahoma" pitchFamily="34" charset="0"/>
              </a:rPr>
              <a:t>der  Einsatzkraft</a:t>
            </a:r>
          </a:p>
        </p:txBody>
      </p:sp>
      <p:cxnSp>
        <p:nvCxnSpPr>
          <p:cNvPr id="10" name="Gerade Verbindung mit Pfeil 42"/>
          <p:cNvCxnSpPr>
            <a:cxnSpLocks noChangeShapeType="1"/>
          </p:cNvCxnSpPr>
          <p:nvPr/>
        </p:nvCxnSpPr>
        <p:spPr bwMode="auto">
          <a:xfrm>
            <a:off x="5651500" y="2636838"/>
            <a:ext cx="758825" cy="384175"/>
          </a:xfrm>
          <a:prstGeom prst="straightConnector1">
            <a:avLst/>
          </a:prstGeom>
          <a:noFill/>
          <a:ln w="25400" algn="ctr">
            <a:solidFill>
              <a:srgbClr val="183962"/>
            </a:solidFill>
            <a:round/>
            <a:headEnd/>
            <a:tailEnd type="arrow" w="med" len="med"/>
          </a:ln>
        </p:spPr>
      </p:cxnSp>
      <p:sp>
        <p:nvSpPr>
          <p:cNvPr id="11" name="Ellipse 10"/>
          <p:cNvSpPr/>
          <p:nvPr/>
        </p:nvSpPr>
        <p:spPr>
          <a:xfrm>
            <a:off x="3059113" y="1893888"/>
            <a:ext cx="2592387" cy="1439863"/>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dirty="0"/>
          </a:p>
          <a:p>
            <a:pPr algn="ctr">
              <a:defRPr/>
            </a:pPr>
            <a:r>
              <a:rPr lang="de-DE" sz="2000" dirty="0"/>
              <a:t>Ereignis</a:t>
            </a:r>
          </a:p>
          <a:p>
            <a:pPr algn="ctr">
              <a:defRPr/>
            </a:pPr>
            <a:endParaRPr lang="de-DE" dirty="0"/>
          </a:p>
        </p:txBody>
      </p:sp>
      <p:sp>
        <p:nvSpPr>
          <p:cNvPr id="12" name="Ellipse 11"/>
          <p:cNvSpPr/>
          <p:nvPr/>
        </p:nvSpPr>
        <p:spPr>
          <a:xfrm>
            <a:off x="4572000" y="4124326"/>
            <a:ext cx="2232025" cy="1152525"/>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t>verlorenes</a:t>
            </a:r>
          </a:p>
          <a:p>
            <a:pPr algn="ctr">
              <a:defRPr/>
            </a:pPr>
            <a:r>
              <a:rPr lang="de-DE" sz="2000" dirty="0"/>
              <a:t>Sicherheits-</a:t>
            </a:r>
          </a:p>
          <a:p>
            <a:pPr algn="ctr">
              <a:defRPr/>
            </a:pPr>
            <a:r>
              <a:rPr lang="de-DE" sz="2000" dirty="0" err="1"/>
              <a:t>gefühl</a:t>
            </a:r>
            <a:endParaRPr lang="de-DE" sz="2000" dirty="0"/>
          </a:p>
        </p:txBody>
      </p:sp>
      <p:sp>
        <p:nvSpPr>
          <p:cNvPr id="13" name="Ellipse 12"/>
          <p:cNvSpPr/>
          <p:nvPr/>
        </p:nvSpPr>
        <p:spPr>
          <a:xfrm>
            <a:off x="6084888" y="2828926"/>
            <a:ext cx="2232025" cy="1152525"/>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t>extreme </a:t>
            </a:r>
            <a:r>
              <a:rPr lang="de-DE" sz="2000" dirty="0" err="1"/>
              <a:t>Hilfslosig-keit</a:t>
            </a:r>
            <a:endParaRPr lang="de-DE" sz="2000" dirty="0"/>
          </a:p>
        </p:txBody>
      </p:sp>
      <p:sp>
        <p:nvSpPr>
          <p:cNvPr id="14" name="Ellipse 13"/>
          <p:cNvSpPr/>
          <p:nvPr/>
        </p:nvSpPr>
        <p:spPr>
          <a:xfrm>
            <a:off x="468313" y="2828926"/>
            <a:ext cx="2232025" cy="1152525"/>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t>Schock-</a:t>
            </a:r>
          </a:p>
          <a:p>
            <a:pPr algn="ctr">
              <a:defRPr/>
            </a:pPr>
            <a:r>
              <a:rPr lang="de-DE" sz="2000" dirty="0" err="1"/>
              <a:t>reaktionen</a:t>
            </a:r>
            <a:endParaRPr lang="de-DE" sz="2000" dirty="0"/>
          </a:p>
        </p:txBody>
      </p:sp>
      <p:sp>
        <p:nvSpPr>
          <p:cNvPr id="15" name="Ellipse 14"/>
          <p:cNvSpPr/>
          <p:nvPr/>
        </p:nvSpPr>
        <p:spPr>
          <a:xfrm>
            <a:off x="1979613" y="4125913"/>
            <a:ext cx="2232025" cy="1152525"/>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err="1"/>
              <a:t>Kontroll</a:t>
            </a:r>
            <a:r>
              <a:rPr lang="de-DE" sz="2000" dirty="0"/>
              <a:t>-</a:t>
            </a:r>
          </a:p>
          <a:p>
            <a:pPr algn="ctr">
              <a:defRPr/>
            </a:pPr>
            <a:r>
              <a:rPr lang="de-DE" sz="2000" dirty="0" err="1"/>
              <a:t>verlust</a:t>
            </a:r>
            <a:endParaRPr lang="de-DE" sz="2000" dirty="0"/>
          </a:p>
        </p:txBody>
      </p:sp>
      <p:cxnSp>
        <p:nvCxnSpPr>
          <p:cNvPr id="16" name="Gerade Verbindung mit Pfeil 40"/>
          <p:cNvCxnSpPr>
            <a:cxnSpLocks noChangeShapeType="1"/>
            <a:stCxn id="11" idx="2"/>
            <a:endCxn id="14" idx="7"/>
          </p:cNvCxnSpPr>
          <p:nvPr/>
        </p:nvCxnSpPr>
        <p:spPr bwMode="auto">
          <a:xfrm rot="10800000" flipV="1">
            <a:off x="2373313" y="2613026"/>
            <a:ext cx="685800" cy="384175"/>
          </a:xfrm>
          <a:prstGeom prst="straightConnector1">
            <a:avLst/>
          </a:prstGeom>
          <a:noFill/>
          <a:ln w="25400" algn="ctr">
            <a:solidFill>
              <a:srgbClr val="183962"/>
            </a:solidFill>
            <a:round/>
            <a:headEnd/>
            <a:tailEnd type="arrow" w="med" len="med"/>
          </a:ln>
        </p:spPr>
      </p:cxnSp>
      <p:cxnSp>
        <p:nvCxnSpPr>
          <p:cNvPr id="17" name="Gerade Verbindung mit Pfeil 44"/>
          <p:cNvCxnSpPr>
            <a:cxnSpLocks noChangeShapeType="1"/>
            <a:stCxn id="11" idx="3"/>
            <a:endCxn id="15" idx="0"/>
          </p:cNvCxnSpPr>
          <p:nvPr/>
        </p:nvCxnSpPr>
        <p:spPr bwMode="auto">
          <a:xfrm rot="5400000">
            <a:off x="2766219" y="3452019"/>
            <a:ext cx="1003300" cy="344488"/>
          </a:xfrm>
          <a:prstGeom prst="straightConnector1">
            <a:avLst/>
          </a:prstGeom>
          <a:noFill/>
          <a:ln w="25400" algn="ctr">
            <a:solidFill>
              <a:srgbClr val="183962"/>
            </a:solidFill>
            <a:round/>
            <a:headEnd/>
            <a:tailEnd type="arrow" w="med" len="med"/>
          </a:ln>
        </p:spPr>
      </p:cxnSp>
      <p:cxnSp>
        <p:nvCxnSpPr>
          <p:cNvPr id="18" name="Gerade Verbindung mit Pfeil 46"/>
          <p:cNvCxnSpPr>
            <a:cxnSpLocks noChangeShapeType="1"/>
            <a:stCxn id="11" idx="5"/>
            <a:endCxn id="12" idx="0"/>
          </p:cNvCxnSpPr>
          <p:nvPr/>
        </p:nvCxnSpPr>
        <p:spPr bwMode="auto">
          <a:xfrm rot="16200000" flipH="1">
            <a:off x="4979194" y="3415507"/>
            <a:ext cx="1001713" cy="415925"/>
          </a:xfrm>
          <a:prstGeom prst="straightConnector1">
            <a:avLst/>
          </a:prstGeom>
          <a:noFill/>
          <a:ln w="25400" algn="ctr">
            <a:solidFill>
              <a:srgbClr val="183962"/>
            </a:solidFill>
            <a:round/>
            <a:headEnd/>
            <a:tailEnd type="arrow" w="med" len="med"/>
          </a:ln>
        </p:spPr>
      </p:cxnSp>
    </p:spTree>
    <p:extLst>
      <p:ext uri="{BB962C8B-B14F-4D97-AF65-F5344CB8AC3E}">
        <p14:creationId xmlns:p14="http://schemas.microsoft.com/office/powerpoint/2010/main" val="259440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2" y="20884"/>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Abgerundetes Rechteck 8"/>
          <p:cNvSpPr/>
          <p:nvPr/>
        </p:nvSpPr>
        <p:spPr>
          <a:xfrm>
            <a:off x="1724993" y="476672"/>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Wahrnehmung/ Reaktion </a:t>
            </a:r>
          </a:p>
          <a:p>
            <a:pPr algn="ctr">
              <a:defRPr/>
            </a:pPr>
            <a:r>
              <a:rPr lang="de-DE" sz="2000" b="1" dirty="0">
                <a:solidFill>
                  <a:schemeClr val="tx1"/>
                </a:solidFill>
                <a:ea typeface="Tahoma" pitchFamily="34" charset="0"/>
                <a:cs typeface="Tahoma" pitchFamily="34" charset="0"/>
              </a:rPr>
              <a:t>der  Einsatzkraft</a:t>
            </a:r>
          </a:p>
        </p:txBody>
      </p:sp>
      <p:sp>
        <p:nvSpPr>
          <p:cNvPr id="10" name="Ellipse 9"/>
          <p:cNvSpPr/>
          <p:nvPr/>
        </p:nvSpPr>
        <p:spPr>
          <a:xfrm>
            <a:off x="3059113" y="1917700"/>
            <a:ext cx="2592387" cy="1439863"/>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dirty="0"/>
          </a:p>
          <a:p>
            <a:pPr algn="ctr">
              <a:defRPr/>
            </a:pPr>
            <a:r>
              <a:rPr lang="de-DE" sz="2000" dirty="0"/>
              <a:t>Veränderung auf Handlungs-</a:t>
            </a:r>
          </a:p>
          <a:p>
            <a:pPr algn="ctr">
              <a:defRPr/>
            </a:pPr>
            <a:r>
              <a:rPr lang="de-DE" sz="2000" dirty="0"/>
              <a:t>ebene</a:t>
            </a:r>
          </a:p>
          <a:p>
            <a:pPr algn="ctr">
              <a:defRPr/>
            </a:pPr>
            <a:endParaRPr lang="de-DE" dirty="0"/>
          </a:p>
        </p:txBody>
      </p:sp>
      <p:sp>
        <p:nvSpPr>
          <p:cNvPr id="11" name="Ellipse 10"/>
          <p:cNvSpPr/>
          <p:nvPr/>
        </p:nvSpPr>
        <p:spPr>
          <a:xfrm>
            <a:off x="4572000" y="4148138"/>
            <a:ext cx="2232025" cy="1152525"/>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t>Pseudo-</a:t>
            </a:r>
          </a:p>
          <a:p>
            <a:pPr algn="ctr">
              <a:defRPr/>
            </a:pPr>
            <a:r>
              <a:rPr lang="de-DE" sz="2000" dirty="0" err="1"/>
              <a:t>handlungen</a:t>
            </a:r>
            <a:endParaRPr lang="de-DE" sz="2000" dirty="0"/>
          </a:p>
        </p:txBody>
      </p:sp>
      <p:sp>
        <p:nvSpPr>
          <p:cNvPr id="12" name="Ellipse 11"/>
          <p:cNvSpPr/>
          <p:nvPr/>
        </p:nvSpPr>
        <p:spPr>
          <a:xfrm>
            <a:off x="107156" y="2852738"/>
            <a:ext cx="2736057" cy="1152525"/>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t>Unkontrollierte</a:t>
            </a:r>
          </a:p>
          <a:p>
            <a:pPr algn="ctr">
              <a:defRPr/>
            </a:pPr>
            <a:r>
              <a:rPr lang="de-DE" sz="2000" dirty="0"/>
              <a:t>Bewegungen</a:t>
            </a:r>
          </a:p>
        </p:txBody>
      </p:sp>
      <p:sp>
        <p:nvSpPr>
          <p:cNvPr id="13" name="Ellipse 12"/>
          <p:cNvSpPr/>
          <p:nvPr/>
        </p:nvSpPr>
        <p:spPr>
          <a:xfrm>
            <a:off x="1979613" y="4149725"/>
            <a:ext cx="2232025" cy="1152525"/>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t>Leerlauf-</a:t>
            </a:r>
          </a:p>
          <a:p>
            <a:pPr algn="ctr">
              <a:defRPr/>
            </a:pPr>
            <a:r>
              <a:rPr lang="de-DE" sz="2000" dirty="0"/>
              <a:t>handeln</a:t>
            </a:r>
          </a:p>
        </p:txBody>
      </p:sp>
      <p:cxnSp>
        <p:nvCxnSpPr>
          <p:cNvPr id="14" name="Gerade Verbindung mit Pfeil 40"/>
          <p:cNvCxnSpPr>
            <a:cxnSpLocks noChangeShapeType="1"/>
            <a:stCxn id="10" idx="2"/>
            <a:endCxn id="12" idx="7"/>
          </p:cNvCxnSpPr>
          <p:nvPr/>
        </p:nvCxnSpPr>
        <p:spPr bwMode="auto">
          <a:xfrm flipH="1">
            <a:off x="2442527" y="2637632"/>
            <a:ext cx="616586" cy="383889"/>
          </a:xfrm>
          <a:prstGeom prst="straightConnector1">
            <a:avLst/>
          </a:prstGeom>
          <a:noFill/>
          <a:ln w="25400" algn="ctr">
            <a:solidFill>
              <a:srgbClr val="183962"/>
            </a:solidFill>
            <a:round/>
            <a:headEnd/>
            <a:tailEnd type="arrow" w="med" len="med"/>
          </a:ln>
        </p:spPr>
      </p:cxnSp>
      <p:cxnSp>
        <p:nvCxnSpPr>
          <p:cNvPr id="15" name="Gerade Verbindung mit Pfeil 42"/>
          <p:cNvCxnSpPr>
            <a:cxnSpLocks noChangeShapeType="1"/>
            <a:stCxn id="10" idx="6"/>
          </p:cNvCxnSpPr>
          <p:nvPr/>
        </p:nvCxnSpPr>
        <p:spPr bwMode="auto">
          <a:xfrm>
            <a:off x="5651500" y="2636838"/>
            <a:ext cx="758825" cy="384175"/>
          </a:xfrm>
          <a:prstGeom prst="straightConnector1">
            <a:avLst/>
          </a:prstGeom>
          <a:noFill/>
          <a:ln w="25400" algn="ctr">
            <a:solidFill>
              <a:srgbClr val="183962"/>
            </a:solidFill>
            <a:round/>
            <a:headEnd/>
            <a:tailEnd type="arrow" w="med" len="med"/>
          </a:ln>
        </p:spPr>
      </p:cxnSp>
      <p:cxnSp>
        <p:nvCxnSpPr>
          <p:cNvPr id="16" name="Gerade Verbindung mit Pfeil 44"/>
          <p:cNvCxnSpPr>
            <a:cxnSpLocks noChangeShapeType="1"/>
            <a:stCxn id="10" idx="3"/>
            <a:endCxn id="13" idx="0"/>
          </p:cNvCxnSpPr>
          <p:nvPr/>
        </p:nvCxnSpPr>
        <p:spPr bwMode="auto">
          <a:xfrm rot="5400000">
            <a:off x="2766219" y="3475831"/>
            <a:ext cx="1003300" cy="344488"/>
          </a:xfrm>
          <a:prstGeom prst="straightConnector1">
            <a:avLst/>
          </a:prstGeom>
          <a:noFill/>
          <a:ln w="25400" algn="ctr">
            <a:solidFill>
              <a:srgbClr val="183962"/>
            </a:solidFill>
            <a:round/>
            <a:headEnd/>
            <a:tailEnd type="arrow" w="med" len="med"/>
          </a:ln>
        </p:spPr>
      </p:cxnSp>
      <p:cxnSp>
        <p:nvCxnSpPr>
          <p:cNvPr id="17" name="Gerade Verbindung mit Pfeil 46"/>
          <p:cNvCxnSpPr>
            <a:cxnSpLocks noChangeShapeType="1"/>
            <a:stCxn id="10" idx="5"/>
            <a:endCxn id="11" idx="0"/>
          </p:cNvCxnSpPr>
          <p:nvPr/>
        </p:nvCxnSpPr>
        <p:spPr bwMode="auto">
          <a:xfrm rot="16200000" flipH="1">
            <a:off x="4979194" y="3439319"/>
            <a:ext cx="1001713" cy="415925"/>
          </a:xfrm>
          <a:prstGeom prst="straightConnector1">
            <a:avLst/>
          </a:prstGeom>
          <a:noFill/>
          <a:ln w="25400" algn="ctr">
            <a:solidFill>
              <a:srgbClr val="183962"/>
            </a:solidFill>
            <a:round/>
            <a:headEnd/>
            <a:tailEnd type="arrow" w="med" len="med"/>
          </a:ln>
        </p:spPr>
      </p:cxnSp>
      <p:sp>
        <p:nvSpPr>
          <p:cNvPr id="18" name="Ellipse 17"/>
          <p:cNvSpPr/>
          <p:nvPr/>
        </p:nvSpPr>
        <p:spPr>
          <a:xfrm>
            <a:off x="6011863" y="2852738"/>
            <a:ext cx="2663825" cy="1152525"/>
          </a:xfrm>
          <a:prstGeom prst="ellipse">
            <a:avLst/>
          </a:prstGeom>
          <a:solidFill>
            <a:srgbClr val="249031"/>
          </a:solidFill>
          <a:ln>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t>Einfrieren, </a:t>
            </a:r>
          </a:p>
          <a:p>
            <a:pPr algn="ctr">
              <a:defRPr/>
            </a:pPr>
            <a:r>
              <a:rPr lang="de-DE" sz="2000" dirty="0"/>
              <a:t>Erstarren</a:t>
            </a:r>
          </a:p>
        </p:txBody>
      </p:sp>
    </p:spTree>
    <p:extLst>
      <p:ext uri="{BB962C8B-B14F-4D97-AF65-F5344CB8AC3E}">
        <p14:creationId xmlns:p14="http://schemas.microsoft.com/office/powerpoint/2010/main" val="25944050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37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Abgerundetes Rechteck 8"/>
          <p:cNvSpPr/>
          <p:nvPr/>
        </p:nvSpPr>
        <p:spPr>
          <a:xfrm>
            <a:off x="1724993" y="383696"/>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Verlauf eines </a:t>
            </a:r>
            <a:r>
              <a:rPr lang="de-DE" sz="3200" b="1" dirty="0" err="1">
                <a:solidFill>
                  <a:schemeClr val="tx1"/>
                </a:solidFill>
                <a:ea typeface="Tahoma" pitchFamily="34" charset="0"/>
                <a:cs typeface="Tahoma" pitchFamily="34" charset="0"/>
              </a:rPr>
              <a:t>psych</a:t>
            </a:r>
            <a:r>
              <a:rPr lang="de-DE" sz="3200" b="1" dirty="0">
                <a:solidFill>
                  <a:schemeClr val="tx1"/>
                </a:solidFill>
                <a:ea typeface="Tahoma" pitchFamily="34" charset="0"/>
                <a:cs typeface="Tahoma" pitchFamily="34" charset="0"/>
              </a:rPr>
              <a:t>. Traumas</a:t>
            </a:r>
            <a:endParaRPr lang="de-DE" sz="2000" b="1" dirty="0">
              <a:solidFill>
                <a:schemeClr val="tx1"/>
              </a:solidFill>
              <a:ea typeface="Tahoma" pitchFamily="34" charset="0"/>
              <a:cs typeface="Tahoma" pitchFamily="34" charset="0"/>
            </a:endParaRPr>
          </a:p>
        </p:txBody>
      </p:sp>
      <p:sp>
        <p:nvSpPr>
          <p:cNvPr id="10" name="Rectangle 7"/>
          <p:cNvSpPr>
            <a:spLocks noChangeArrowheads="1"/>
          </p:cNvSpPr>
          <p:nvPr/>
        </p:nvSpPr>
        <p:spPr bwMode="auto">
          <a:xfrm>
            <a:off x="917575" y="1825625"/>
            <a:ext cx="7975600" cy="4430713"/>
          </a:xfrm>
          <a:prstGeom prst="rect">
            <a:avLst/>
          </a:prstGeom>
          <a:noFill/>
          <a:ln w="9525">
            <a:noFill/>
            <a:miter lim="800000"/>
            <a:headEnd/>
            <a:tailEnd/>
          </a:ln>
        </p:spPr>
        <p:txBody>
          <a:bodyPr anchor="ctr">
            <a:spAutoFit/>
          </a:bodyPr>
          <a:lstStyle/>
          <a:p>
            <a:pPr algn="l" eaLnBrk="0" hangingPunct="0"/>
            <a:r>
              <a:rPr lang="de-DE" sz="2800" dirty="0">
                <a:latin typeface="Tahoma" pitchFamily="34" charset="0"/>
              </a:rPr>
              <a:t>Im Gegensatz zu einer körperlichen Verletzung</a:t>
            </a:r>
          </a:p>
          <a:p>
            <a:pPr algn="l" eaLnBrk="0" hangingPunct="0"/>
            <a:r>
              <a:rPr lang="de-DE" sz="2800" dirty="0">
                <a:latin typeface="Tahoma" pitchFamily="34" charset="0"/>
              </a:rPr>
              <a:t>wirkt nach der traumatischen Situation das</a:t>
            </a:r>
          </a:p>
          <a:p>
            <a:pPr algn="l" eaLnBrk="0" hangingPunct="0"/>
            <a:r>
              <a:rPr lang="de-DE" sz="2800" dirty="0">
                <a:latin typeface="Tahoma" pitchFamily="34" charset="0"/>
              </a:rPr>
              <a:t>traumatische Erlebnis weiter.</a:t>
            </a:r>
          </a:p>
          <a:p>
            <a:pPr algn="l" eaLnBrk="0" hangingPunct="0"/>
            <a:endParaRPr lang="de-DE" sz="1000" dirty="0">
              <a:latin typeface="Tahoma" pitchFamily="34" charset="0"/>
            </a:endParaRPr>
          </a:p>
          <a:p>
            <a:pPr algn="l" eaLnBrk="0" hangingPunct="0"/>
            <a:r>
              <a:rPr lang="de-DE" sz="2800" dirty="0">
                <a:latin typeface="Tahoma" pitchFamily="34" charset="0"/>
              </a:rPr>
              <a:t>In einem Zeitfenster von drei bis sechs Wochen </a:t>
            </a:r>
          </a:p>
          <a:p>
            <a:pPr algn="l" eaLnBrk="0" hangingPunct="0"/>
            <a:r>
              <a:rPr lang="de-DE" sz="2800" dirty="0">
                <a:latin typeface="Tahoma" pitchFamily="34" charset="0"/>
              </a:rPr>
              <a:t>entscheidet sich, ob der Prozess zu einer </a:t>
            </a:r>
          </a:p>
          <a:p>
            <a:pPr algn="l" eaLnBrk="0" hangingPunct="0"/>
            <a:r>
              <a:rPr lang="de-DE" sz="2800" dirty="0">
                <a:latin typeface="Tahoma" pitchFamily="34" charset="0"/>
              </a:rPr>
              <a:t>Erholung (Heilung) oder zu einer </a:t>
            </a:r>
            <a:r>
              <a:rPr lang="de-DE" sz="2800" dirty="0" smtClean="0">
                <a:latin typeface="Tahoma" pitchFamily="34" charset="0"/>
              </a:rPr>
              <a:t>(dauerhaften) </a:t>
            </a:r>
            <a:endParaRPr lang="de-DE" sz="2800" dirty="0">
              <a:latin typeface="Tahoma" pitchFamily="34" charset="0"/>
            </a:endParaRPr>
          </a:p>
          <a:p>
            <a:pPr algn="l" eaLnBrk="0" hangingPunct="0"/>
            <a:r>
              <a:rPr lang="de-DE" sz="2800" dirty="0">
                <a:latin typeface="Tahoma" pitchFamily="34" charset="0"/>
              </a:rPr>
              <a:t>Erkrankung führt. </a:t>
            </a:r>
          </a:p>
          <a:p>
            <a:pPr algn="l" eaLnBrk="0" hangingPunct="0"/>
            <a:endParaRPr lang="de-DE" sz="1000" dirty="0">
              <a:latin typeface="Tahoma" pitchFamily="34" charset="0"/>
            </a:endParaRPr>
          </a:p>
          <a:p>
            <a:pPr algn="l" eaLnBrk="0" hangingPunct="0"/>
            <a:r>
              <a:rPr lang="de-DE" sz="2800" dirty="0">
                <a:latin typeface="Tahoma" pitchFamily="34" charset="0"/>
              </a:rPr>
              <a:t>In diesem Zeitraum zeigen sich </a:t>
            </a:r>
          </a:p>
          <a:p>
            <a:pPr algn="l" eaLnBrk="0" hangingPunct="0"/>
            <a:endParaRPr lang="de-DE" sz="1000" dirty="0">
              <a:solidFill>
                <a:schemeClr val="tx2"/>
              </a:solidFill>
              <a:latin typeface="Tahoma" pitchFamily="34" charset="0"/>
            </a:endParaRPr>
          </a:p>
          <a:p>
            <a:pPr algn="l" eaLnBrk="0" hangingPunct="0"/>
            <a:r>
              <a:rPr lang="de-DE" sz="2800" dirty="0">
                <a:solidFill>
                  <a:srgbClr val="ED2E1F"/>
                </a:solidFill>
                <a:latin typeface="Tahoma" pitchFamily="34" charset="0"/>
              </a:rPr>
              <a:t>           „akute Belastungsreaktionen“.</a:t>
            </a:r>
          </a:p>
        </p:txBody>
      </p:sp>
    </p:spTree>
    <p:extLst>
      <p:ext uri="{BB962C8B-B14F-4D97-AF65-F5344CB8AC3E}">
        <p14:creationId xmlns:p14="http://schemas.microsoft.com/office/powerpoint/2010/main" val="259440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37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Abgerundetes Rechteck 8"/>
          <p:cNvSpPr/>
          <p:nvPr/>
        </p:nvSpPr>
        <p:spPr>
          <a:xfrm>
            <a:off x="1691680" y="390674"/>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Verlauf eines </a:t>
            </a:r>
            <a:r>
              <a:rPr lang="de-DE" sz="3200" b="1" dirty="0" err="1">
                <a:solidFill>
                  <a:schemeClr val="tx1"/>
                </a:solidFill>
                <a:ea typeface="Tahoma" pitchFamily="34" charset="0"/>
                <a:cs typeface="Tahoma" pitchFamily="34" charset="0"/>
              </a:rPr>
              <a:t>psych</a:t>
            </a:r>
            <a:r>
              <a:rPr lang="de-DE" sz="3200" b="1" dirty="0">
                <a:solidFill>
                  <a:schemeClr val="tx1"/>
                </a:solidFill>
                <a:ea typeface="Tahoma" pitchFamily="34" charset="0"/>
                <a:cs typeface="Tahoma" pitchFamily="34" charset="0"/>
              </a:rPr>
              <a:t>. </a:t>
            </a:r>
            <a:r>
              <a:rPr lang="de-DE" sz="3200" b="1" dirty="0" smtClean="0">
                <a:solidFill>
                  <a:schemeClr val="tx1"/>
                </a:solidFill>
                <a:ea typeface="Tahoma" pitchFamily="34" charset="0"/>
                <a:cs typeface="Tahoma" pitchFamily="34" charset="0"/>
              </a:rPr>
              <a:t>Traumas</a:t>
            </a:r>
            <a:endParaRPr lang="de-DE" sz="3200" b="1" dirty="0">
              <a:solidFill>
                <a:schemeClr val="tx1"/>
              </a:solidFill>
              <a:ea typeface="Tahoma" pitchFamily="34" charset="0"/>
              <a:cs typeface="Tahoma" pitchFamily="34" charset="0"/>
            </a:endParaRPr>
          </a:p>
          <a:p>
            <a:pPr algn="ctr">
              <a:defRPr/>
            </a:pPr>
            <a:r>
              <a:rPr lang="de-DE" sz="2000" b="1" dirty="0">
                <a:solidFill>
                  <a:schemeClr val="tx1"/>
                </a:solidFill>
                <a:ea typeface="Tahoma" pitchFamily="34" charset="0"/>
                <a:cs typeface="Tahoma" pitchFamily="34" charset="0"/>
              </a:rPr>
              <a:t>akute Belastungsreaktion</a:t>
            </a:r>
          </a:p>
        </p:txBody>
      </p:sp>
      <p:sp>
        <p:nvSpPr>
          <p:cNvPr id="10" name="Text Box 8"/>
          <p:cNvSpPr txBox="1">
            <a:spLocks noChangeArrowheads="1"/>
          </p:cNvSpPr>
          <p:nvPr/>
        </p:nvSpPr>
        <p:spPr bwMode="auto">
          <a:xfrm>
            <a:off x="915988" y="1844675"/>
            <a:ext cx="7977187" cy="4124325"/>
          </a:xfrm>
          <a:prstGeom prst="rect">
            <a:avLst/>
          </a:prstGeom>
          <a:noFill/>
          <a:ln w="9525">
            <a:noFill/>
            <a:miter lim="800000"/>
            <a:headEnd/>
            <a:tailEnd/>
          </a:ln>
        </p:spPr>
        <p:txBody>
          <a:bodyPr wrap="none">
            <a:spAutoFit/>
          </a:bodyPr>
          <a:lstStyle/>
          <a:p>
            <a:pPr algn="l"/>
            <a:endParaRPr lang="de-DE" sz="2800" dirty="0">
              <a:latin typeface="Tahoma" pitchFamily="34" charset="0"/>
            </a:endParaRPr>
          </a:p>
          <a:p>
            <a:pPr algn="l"/>
            <a:r>
              <a:rPr lang="de-DE" sz="2800" dirty="0">
                <a:latin typeface="Tahoma" pitchFamily="34" charset="0"/>
              </a:rPr>
              <a:t>Die akute Belastungsreaktion ist eine </a:t>
            </a:r>
          </a:p>
          <a:p>
            <a:pPr algn="l"/>
            <a:r>
              <a:rPr lang="de-DE" sz="2800" dirty="0">
                <a:latin typeface="Tahoma" pitchFamily="34" charset="0"/>
              </a:rPr>
              <a:t>vorübergehende Störung von beträchtlichem </a:t>
            </a:r>
          </a:p>
          <a:p>
            <a:pPr algn="l"/>
            <a:r>
              <a:rPr lang="de-DE" sz="2800" dirty="0">
                <a:latin typeface="Tahoma" pitchFamily="34" charset="0"/>
              </a:rPr>
              <a:t>Schweregrad, die sich bei betroffenen Menschen </a:t>
            </a:r>
          </a:p>
          <a:p>
            <a:pPr algn="l"/>
            <a:r>
              <a:rPr lang="de-DE" sz="2800" dirty="0">
                <a:latin typeface="Tahoma" pitchFamily="34" charset="0"/>
              </a:rPr>
              <a:t>als Reaktion auf eine außergewöhnliche </a:t>
            </a:r>
          </a:p>
          <a:p>
            <a:pPr algn="l"/>
            <a:r>
              <a:rPr lang="de-DE" sz="2800" dirty="0">
                <a:latin typeface="Tahoma" pitchFamily="34" charset="0"/>
              </a:rPr>
              <a:t>körperliche oder seelische Belastung entwickelt. </a:t>
            </a:r>
          </a:p>
          <a:p>
            <a:pPr algn="l"/>
            <a:endParaRPr lang="de-DE" sz="1000" dirty="0">
              <a:latin typeface="Tahoma" pitchFamily="34" charset="0"/>
            </a:endParaRPr>
          </a:p>
          <a:p>
            <a:pPr algn="l"/>
            <a:r>
              <a:rPr lang="de-DE" sz="2800" dirty="0">
                <a:latin typeface="Tahoma" pitchFamily="34" charset="0"/>
              </a:rPr>
              <a:t>Die körperlichen und seelischen Reaktionen </a:t>
            </a:r>
          </a:p>
          <a:p>
            <a:pPr algn="l"/>
            <a:r>
              <a:rPr lang="de-DE" sz="2800" dirty="0">
                <a:latin typeface="Tahoma" pitchFamily="34" charset="0"/>
              </a:rPr>
              <a:t>klingen im Allgemeinen innerhalb von Stunden </a:t>
            </a:r>
          </a:p>
          <a:p>
            <a:pPr algn="l"/>
            <a:r>
              <a:rPr lang="de-DE" sz="2800" dirty="0">
                <a:latin typeface="Tahoma" pitchFamily="34" charset="0"/>
              </a:rPr>
              <a:t>oder Tagen ab.“ </a:t>
            </a:r>
            <a:r>
              <a:rPr lang="de-DE" sz="1400" dirty="0">
                <a:latin typeface="Tahoma" pitchFamily="34" charset="0"/>
              </a:rPr>
              <a:t>(ICD 10, F 43.0)</a:t>
            </a:r>
          </a:p>
        </p:txBody>
      </p:sp>
    </p:spTree>
    <p:extLst>
      <p:ext uri="{BB962C8B-B14F-4D97-AF65-F5344CB8AC3E}">
        <p14:creationId xmlns:p14="http://schemas.microsoft.com/office/powerpoint/2010/main" val="259440507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37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11" name="Abgerundetes Rechteck 10"/>
          <p:cNvSpPr/>
          <p:nvPr/>
        </p:nvSpPr>
        <p:spPr>
          <a:xfrm>
            <a:off x="1692177" y="391253"/>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Verlauf eines </a:t>
            </a:r>
            <a:r>
              <a:rPr lang="de-DE" sz="3200" b="1" dirty="0" err="1">
                <a:solidFill>
                  <a:schemeClr val="tx1"/>
                </a:solidFill>
                <a:ea typeface="Tahoma" pitchFamily="34" charset="0"/>
                <a:cs typeface="Tahoma" pitchFamily="34" charset="0"/>
              </a:rPr>
              <a:t>psych</a:t>
            </a:r>
            <a:r>
              <a:rPr lang="de-DE" sz="3200" b="1" dirty="0">
                <a:solidFill>
                  <a:schemeClr val="tx1"/>
                </a:solidFill>
                <a:ea typeface="Tahoma" pitchFamily="34" charset="0"/>
                <a:cs typeface="Tahoma" pitchFamily="34" charset="0"/>
              </a:rPr>
              <a:t>. </a:t>
            </a:r>
            <a:r>
              <a:rPr lang="de-DE" sz="3200" b="1" dirty="0" smtClean="0">
                <a:solidFill>
                  <a:schemeClr val="tx1"/>
                </a:solidFill>
                <a:ea typeface="Tahoma" pitchFamily="34" charset="0"/>
                <a:cs typeface="Tahoma" pitchFamily="34" charset="0"/>
              </a:rPr>
              <a:t>Traumas</a:t>
            </a:r>
            <a:endParaRPr lang="de-DE" sz="3200" b="1" dirty="0">
              <a:solidFill>
                <a:schemeClr val="tx1"/>
              </a:solidFill>
              <a:ea typeface="Tahoma" pitchFamily="34" charset="0"/>
              <a:cs typeface="Tahoma" pitchFamily="34" charset="0"/>
            </a:endParaRPr>
          </a:p>
          <a:p>
            <a:pPr algn="ctr">
              <a:defRPr/>
            </a:pPr>
            <a:r>
              <a:rPr lang="de-DE" sz="2000" b="1" dirty="0">
                <a:solidFill>
                  <a:schemeClr val="tx1"/>
                </a:solidFill>
                <a:ea typeface="Tahoma" pitchFamily="34" charset="0"/>
                <a:cs typeface="Tahoma" pitchFamily="34" charset="0"/>
              </a:rPr>
              <a:t>Symptome einer akuten Belastungsreaktion</a:t>
            </a:r>
          </a:p>
        </p:txBody>
      </p:sp>
      <p:sp>
        <p:nvSpPr>
          <p:cNvPr id="12" name="Text Box 22"/>
          <p:cNvSpPr txBox="1">
            <a:spLocks noChangeArrowheads="1"/>
          </p:cNvSpPr>
          <p:nvPr/>
        </p:nvSpPr>
        <p:spPr bwMode="auto">
          <a:xfrm>
            <a:off x="919163" y="1844675"/>
            <a:ext cx="6227762" cy="523875"/>
          </a:xfrm>
          <a:prstGeom prst="rect">
            <a:avLst/>
          </a:prstGeom>
          <a:noFill/>
          <a:ln w="9525">
            <a:noFill/>
            <a:miter lim="800000"/>
            <a:headEnd/>
            <a:tailEnd/>
          </a:ln>
        </p:spPr>
        <p:txBody>
          <a:bodyPr wrap="none">
            <a:spAutoFit/>
          </a:bodyPr>
          <a:lstStyle/>
          <a:p>
            <a:pPr algn="l"/>
            <a:r>
              <a:rPr lang="de-DE" sz="2800" dirty="0">
                <a:latin typeface="Tahoma" pitchFamily="34" charset="0"/>
              </a:rPr>
              <a:t>Störung in der Erregungsbewältigung:</a:t>
            </a:r>
          </a:p>
        </p:txBody>
      </p:sp>
      <p:sp>
        <p:nvSpPr>
          <p:cNvPr id="13" name="Text Box 24"/>
          <p:cNvSpPr txBox="1">
            <a:spLocks noChangeArrowheads="1"/>
          </p:cNvSpPr>
          <p:nvPr/>
        </p:nvSpPr>
        <p:spPr bwMode="auto">
          <a:xfrm>
            <a:off x="971910" y="2492896"/>
            <a:ext cx="8569325" cy="3970318"/>
          </a:xfrm>
          <a:prstGeom prst="rect">
            <a:avLst/>
          </a:prstGeom>
          <a:noFill/>
          <a:ln w="9525">
            <a:noFill/>
            <a:miter lim="800000"/>
            <a:headEnd/>
            <a:tailEnd/>
          </a:ln>
        </p:spPr>
        <p:txBody>
          <a:bodyPr>
            <a:spAutoFit/>
          </a:bodyPr>
          <a:lstStyle/>
          <a:p>
            <a:pPr algn="l">
              <a:buFontTx/>
              <a:buChar char="•"/>
            </a:pPr>
            <a:r>
              <a:rPr lang="de-DE" sz="2600" b="1" dirty="0">
                <a:latin typeface="Tahoma" pitchFamily="34" charset="0"/>
              </a:rPr>
              <a:t> </a:t>
            </a:r>
            <a:r>
              <a:rPr lang="de-DE" sz="2800" dirty="0">
                <a:latin typeface="Tahoma" pitchFamily="34" charset="0"/>
              </a:rPr>
              <a:t>Schwierigkeiten, ein- oder durchzuschlafen</a:t>
            </a:r>
          </a:p>
          <a:p>
            <a:pPr algn="l" eaLnBrk="0" hangingPunct="0">
              <a:buFontTx/>
              <a:buChar char="•"/>
            </a:pPr>
            <a:r>
              <a:rPr lang="de-DE" sz="2800" dirty="0">
                <a:latin typeface="Tahoma" pitchFamily="34" charset="0"/>
              </a:rPr>
              <a:t> Konzentrationsschwierigkeiten</a:t>
            </a:r>
          </a:p>
          <a:p>
            <a:pPr algn="l" eaLnBrk="0" hangingPunct="0">
              <a:buFontTx/>
              <a:buChar char="•"/>
            </a:pPr>
            <a:r>
              <a:rPr lang="de-DE" sz="2800" dirty="0">
                <a:latin typeface="Tahoma" pitchFamily="34" charset="0"/>
              </a:rPr>
              <a:t> Reizbarkeit oder Wutausbrüche</a:t>
            </a:r>
          </a:p>
          <a:p>
            <a:pPr algn="l" eaLnBrk="0" hangingPunct="0">
              <a:buFontTx/>
              <a:buChar char="•"/>
            </a:pPr>
            <a:r>
              <a:rPr lang="de-DE" sz="2800" dirty="0">
                <a:latin typeface="Tahoma" pitchFamily="34" charset="0"/>
              </a:rPr>
              <a:t> Übermäßige Wachsamkeit</a:t>
            </a:r>
          </a:p>
          <a:p>
            <a:pPr algn="l" eaLnBrk="0" hangingPunct="0">
              <a:buFontTx/>
              <a:buChar char="•"/>
            </a:pPr>
            <a:r>
              <a:rPr lang="de-DE" sz="2800" dirty="0">
                <a:latin typeface="Tahoma" pitchFamily="34" charset="0"/>
              </a:rPr>
              <a:t> Übertriebene Schreckreaktionen</a:t>
            </a:r>
          </a:p>
          <a:p>
            <a:pPr algn="l">
              <a:buFontTx/>
              <a:buChar char="•"/>
            </a:pPr>
            <a:r>
              <a:rPr lang="de-DE" sz="2800" dirty="0">
                <a:latin typeface="Tahoma" pitchFamily="34" charset="0"/>
              </a:rPr>
              <a:t> Veränderungen in der Wahrnehmung</a:t>
            </a:r>
          </a:p>
          <a:p>
            <a:pPr algn="l">
              <a:buFontTx/>
              <a:buChar char="•"/>
            </a:pPr>
            <a:r>
              <a:rPr lang="de-DE" sz="2800" dirty="0">
                <a:latin typeface="Tahoma" pitchFamily="34" charset="0"/>
              </a:rPr>
              <a:t> Angst/Furcht/Unsicherheit</a:t>
            </a:r>
            <a:r>
              <a:rPr lang="de-DE" sz="2800" dirty="0" smtClean="0">
                <a:latin typeface="Tahoma" pitchFamily="34" charset="0"/>
              </a:rPr>
              <a:t>.</a:t>
            </a:r>
          </a:p>
          <a:p>
            <a:pPr algn="l">
              <a:buFontTx/>
              <a:buChar char="•"/>
            </a:pPr>
            <a:r>
              <a:rPr lang="de-DE" sz="2800" dirty="0" smtClean="0">
                <a:latin typeface="Tahoma" pitchFamily="34" charset="0"/>
              </a:rPr>
              <a:t> Belastende Erinnerung</a:t>
            </a:r>
          </a:p>
          <a:p>
            <a:pPr algn="l">
              <a:buFontTx/>
              <a:buChar char="•"/>
            </a:pPr>
            <a:r>
              <a:rPr lang="de-DE" sz="2800" dirty="0" smtClean="0">
                <a:latin typeface="Tahoma" pitchFamily="34" charset="0"/>
              </a:rPr>
              <a:t> Veränderung im Verhalten</a:t>
            </a:r>
            <a:endParaRPr lang="de-DE" sz="2800" dirty="0">
              <a:latin typeface="Tahoma" pitchFamily="34" charset="0"/>
            </a:endParaRPr>
          </a:p>
        </p:txBody>
      </p:sp>
    </p:spTree>
    <p:extLst>
      <p:ext uri="{BB962C8B-B14F-4D97-AF65-F5344CB8AC3E}">
        <p14:creationId xmlns:p14="http://schemas.microsoft.com/office/powerpoint/2010/main" val="41951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37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Abgerundetes Rechteck 8"/>
          <p:cNvSpPr/>
          <p:nvPr/>
        </p:nvSpPr>
        <p:spPr>
          <a:xfrm>
            <a:off x="1720668" y="469694"/>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Verlauf eines </a:t>
            </a:r>
            <a:r>
              <a:rPr lang="de-DE" sz="3200" b="1" dirty="0" err="1">
                <a:solidFill>
                  <a:schemeClr val="tx1"/>
                </a:solidFill>
                <a:ea typeface="Tahoma" pitchFamily="34" charset="0"/>
                <a:cs typeface="Tahoma" pitchFamily="34" charset="0"/>
              </a:rPr>
              <a:t>psych</a:t>
            </a:r>
            <a:r>
              <a:rPr lang="de-DE" sz="3200" b="1" dirty="0">
                <a:solidFill>
                  <a:schemeClr val="tx1"/>
                </a:solidFill>
                <a:ea typeface="Tahoma" pitchFamily="34" charset="0"/>
                <a:cs typeface="Tahoma" pitchFamily="34" charset="0"/>
              </a:rPr>
              <a:t>. </a:t>
            </a:r>
            <a:r>
              <a:rPr lang="de-DE" sz="3200" b="1" dirty="0" smtClean="0">
                <a:solidFill>
                  <a:schemeClr val="tx1"/>
                </a:solidFill>
                <a:ea typeface="Tahoma" pitchFamily="34" charset="0"/>
                <a:cs typeface="Tahoma" pitchFamily="34" charset="0"/>
              </a:rPr>
              <a:t>Traumas</a:t>
            </a:r>
            <a:endParaRPr lang="de-DE" sz="3200" b="1" dirty="0">
              <a:solidFill>
                <a:schemeClr val="tx1"/>
              </a:solidFill>
              <a:ea typeface="Tahoma" pitchFamily="34" charset="0"/>
              <a:cs typeface="Tahoma" pitchFamily="34" charset="0"/>
            </a:endParaRPr>
          </a:p>
          <a:p>
            <a:pPr algn="ctr">
              <a:defRPr/>
            </a:pPr>
            <a:r>
              <a:rPr lang="de-DE" sz="2000" b="1" dirty="0">
                <a:solidFill>
                  <a:schemeClr val="tx1"/>
                </a:solidFill>
                <a:ea typeface="Tahoma" pitchFamily="34" charset="0"/>
                <a:cs typeface="Tahoma" pitchFamily="34" charset="0"/>
              </a:rPr>
              <a:t>Symptome einer akuten Belastungsreaktion</a:t>
            </a:r>
          </a:p>
        </p:txBody>
      </p:sp>
      <p:sp>
        <p:nvSpPr>
          <p:cNvPr id="10" name="Text Box 8"/>
          <p:cNvSpPr txBox="1">
            <a:spLocks noChangeArrowheads="1"/>
          </p:cNvSpPr>
          <p:nvPr/>
        </p:nvSpPr>
        <p:spPr bwMode="auto">
          <a:xfrm>
            <a:off x="1052513" y="1844675"/>
            <a:ext cx="7227887" cy="3878263"/>
          </a:xfrm>
          <a:prstGeom prst="rect">
            <a:avLst/>
          </a:prstGeom>
          <a:noFill/>
          <a:ln w="9525">
            <a:noFill/>
            <a:miter lim="800000"/>
            <a:headEnd/>
            <a:tailEnd/>
          </a:ln>
        </p:spPr>
        <p:txBody>
          <a:bodyPr wrap="none">
            <a:spAutoFit/>
          </a:bodyPr>
          <a:lstStyle/>
          <a:p>
            <a:endParaRPr lang="de-DE" sz="3600" dirty="0">
              <a:latin typeface="Tahoma" pitchFamily="34" charset="0"/>
            </a:endParaRPr>
          </a:p>
          <a:p>
            <a:r>
              <a:rPr lang="de-DE" sz="3600" dirty="0">
                <a:latin typeface="Tahoma" pitchFamily="34" charset="0"/>
              </a:rPr>
              <a:t>Diese körperlichen und seelischen </a:t>
            </a:r>
          </a:p>
          <a:p>
            <a:r>
              <a:rPr lang="de-DE" sz="3600" dirty="0">
                <a:latin typeface="Tahoma" pitchFamily="34" charset="0"/>
              </a:rPr>
              <a:t>Reaktionen sind </a:t>
            </a:r>
          </a:p>
          <a:p>
            <a:endParaRPr lang="de-DE" sz="1000" dirty="0">
              <a:solidFill>
                <a:schemeClr val="tx2"/>
              </a:solidFill>
              <a:latin typeface="Tahoma" pitchFamily="34" charset="0"/>
            </a:endParaRPr>
          </a:p>
          <a:p>
            <a:r>
              <a:rPr lang="de-DE" sz="3600" dirty="0">
                <a:solidFill>
                  <a:srgbClr val="ED2E1F"/>
                </a:solidFill>
                <a:latin typeface="Tahoma" pitchFamily="34" charset="0"/>
              </a:rPr>
              <a:t>„normale“ Reaktionen</a:t>
            </a:r>
          </a:p>
          <a:p>
            <a:endParaRPr lang="de-DE" sz="1000" dirty="0">
              <a:solidFill>
                <a:srgbClr val="ED2E1F"/>
              </a:solidFill>
              <a:latin typeface="Tahoma" pitchFamily="34" charset="0"/>
            </a:endParaRPr>
          </a:p>
          <a:p>
            <a:r>
              <a:rPr lang="de-DE" sz="3600" dirty="0">
                <a:solidFill>
                  <a:srgbClr val="ED2E1F"/>
                </a:solidFill>
                <a:latin typeface="Tahoma" pitchFamily="34" charset="0"/>
              </a:rPr>
              <a:t>„normaler“ Menschen</a:t>
            </a:r>
            <a:r>
              <a:rPr lang="de-DE" sz="3600" dirty="0">
                <a:solidFill>
                  <a:schemeClr val="tx2"/>
                </a:solidFill>
                <a:latin typeface="Tahoma" pitchFamily="34" charset="0"/>
              </a:rPr>
              <a:t> </a:t>
            </a:r>
          </a:p>
          <a:p>
            <a:endParaRPr lang="de-DE" sz="1000" dirty="0">
              <a:latin typeface="Tahoma" pitchFamily="34" charset="0"/>
            </a:endParaRPr>
          </a:p>
          <a:p>
            <a:r>
              <a:rPr lang="de-DE" sz="3600" dirty="0">
                <a:latin typeface="Tahoma" pitchFamily="34" charset="0"/>
              </a:rPr>
              <a:t>auf ein </a:t>
            </a:r>
            <a:r>
              <a:rPr lang="de-DE" sz="3600" dirty="0">
                <a:solidFill>
                  <a:srgbClr val="FF0000"/>
                </a:solidFill>
                <a:latin typeface="Tahoma" pitchFamily="34" charset="0"/>
              </a:rPr>
              <a:t>„</a:t>
            </a:r>
            <a:r>
              <a:rPr lang="de-DE" sz="3600" u="sng" dirty="0">
                <a:solidFill>
                  <a:srgbClr val="FF0000"/>
                </a:solidFill>
                <a:latin typeface="Tahoma" pitchFamily="34" charset="0"/>
              </a:rPr>
              <a:t>u</a:t>
            </a:r>
            <a:r>
              <a:rPr lang="de-DE" sz="3600" u="sng" dirty="0">
                <a:solidFill>
                  <a:srgbClr val="ED2E1F"/>
                </a:solidFill>
                <a:latin typeface="Tahoma" pitchFamily="34" charset="0"/>
              </a:rPr>
              <a:t>nnormales“ Ereignis</a:t>
            </a:r>
            <a:r>
              <a:rPr lang="de-DE" sz="3600" dirty="0">
                <a:solidFill>
                  <a:schemeClr val="tx2"/>
                </a:solidFill>
                <a:latin typeface="Tahoma" pitchFamily="34" charset="0"/>
              </a:rPr>
              <a:t>.</a:t>
            </a:r>
          </a:p>
        </p:txBody>
      </p:sp>
    </p:spTree>
    <p:extLst>
      <p:ext uri="{BB962C8B-B14F-4D97-AF65-F5344CB8AC3E}">
        <p14:creationId xmlns:p14="http://schemas.microsoft.com/office/powerpoint/2010/main" val="21146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1" y="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Rectangle 4"/>
          <p:cNvSpPr>
            <a:spLocks noGrp="1" noChangeArrowheads="1"/>
          </p:cNvSpPr>
          <p:nvPr>
            <p:ph idx="1"/>
          </p:nvPr>
        </p:nvSpPr>
        <p:spPr bwMode="auto">
          <a:xfrm>
            <a:off x="1619672" y="404664"/>
            <a:ext cx="7342436" cy="1903139"/>
          </a:xfrm>
          <a:solidFill>
            <a:srgbClr val="D90B00"/>
          </a:solidFill>
          <a:ln w="25400">
            <a:solidFill>
              <a:srgbClr val="FFFFFF"/>
            </a:solidFill>
            <a:miter lim="800000"/>
            <a:headEnd/>
            <a:tailEnd/>
          </a:ln>
        </p:spPr>
        <p:txBody>
          <a:bodyPr wrap="square" lIns="64291" tIns="32146" rIns="28573" bIns="32146" numCol="1" anchor="ctr" anchorCtr="0" compatLnSpc="1">
            <a:prstTxWarp prst="textNoShape">
              <a:avLst/>
            </a:prstTxWarp>
          </a:bodyPr>
          <a:lstStyle/>
          <a:p>
            <a:pPr marL="27905" indent="0" algn="ctr">
              <a:buNone/>
              <a:tabLst>
                <a:tab pos="705420" algn="l"/>
                <a:tab pos="1375123" algn="l"/>
                <a:tab pos="2053755" algn="l"/>
                <a:tab pos="2750246" algn="l"/>
                <a:tab pos="3411019" algn="l"/>
                <a:tab pos="4062863" algn="l"/>
                <a:tab pos="4750425" algn="l"/>
                <a:tab pos="5429057" algn="l"/>
                <a:tab pos="6116618" algn="l"/>
                <a:tab pos="6777392" algn="l"/>
                <a:tab pos="7447095" algn="l"/>
                <a:tab pos="8143585" algn="l"/>
                <a:tab pos="8420396" algn="l"/>
                <a:tab pos="9027593" algn="l"/>
              </a:tabLst>
            </a:pPr>
            <a:r>
              <a:rPr lang="en-US" altLang="de-DE" sz="5100" b="1" dirty="0" err="1">
                <a:solidFill>
                  <a:srgbClr val="FFFCEC"/>
                </a:solidFill>
                <a:cs typeface="Arial" pitchFamily="34" charset="0"/>
                <a:sym typeface="Arial Bold"/>
              </a:rPr>
              <a:t>Kommen</a:t>
            </a:r>
            <a:r>
              <a:rPr lang="en-US" altLang="de-DE" sz="5100" b="1" dirty="0">
                <a:solidFill>
                  <a:srgbClr val="FFFCEC"/>
                </a:solidFill>
                <a:cs typeface="Arial" pitchFamily="34" charset="0"/>
                <a:sym typeface="Arial Bold"/>
              </a:rPr>
              <a:t> </a:t>
            </a:r>
            <a:r>
              <a:rPr lang="en-US" altLang="de-DE" sz="5100" b="1" dirty="0" err="1">
                <a:solidFill>
                  <a:srgbClr val="FFFCEC"/>
                </a:solidFill>
                <a:cs typeface="Arial" pitchFamily="34" charset="0"/>
                <a:sym typeface="Arial Bold"/>
              </a:rPr>
              <a:t>Einsatzkräfte</a:t>
            </a:r>
            <a:r>
              <a:rPr lang="en-US" altLang="de-DE" sz="5100" b="1" dirty="0">
                <a:solidFill>
                  <a:srgbClr val="FFFCEC"/>
                </a:solidFill>
                <a:cs typeface="Arial" pitchFamily="34" charset="0"/>
                <a:sym typeface="Arial Unicode MS" pitchFamily="34" charset="-128"/>
              </a:rPr>
              <a:t/>
            </a:r>
            <a:br>
              <a:rPr lang="en-US" altLang="de-DE" sz="5100" b="1" dirty="0">
                <a:solidFill>
                  <a:srgbClr val="FFFCEC"/>
                </a:solidFill>
                <a:cs typeface="Arial" pitchFamily="34" charset="0"/>
                <a:sym typeface="Arial Unicode MS" pitchFamily="34" charset="-128"/>
              </a:rPr>
            </a:br>
            <a:r>
              <a:rPr lang="en-US" altLang="de-DE" sz="5100" b="1" dirty="0">
                <a:solidFill>
                  <a:srgbClr val="FFFCEC"/>
                </a:solidFill>
                <a:cs typeface="Arial" pitchFamily="34" charset="0"/>
                <a:sym typeface="Arial Bold"/>
              </a:rPr>
              <a:t>an </a:t>
            </a:r>
            <a:r>
              <a:rPr lang="en-US" altLang="de-DE" sz="5100" b="1" dirty="0" err="1">
                <a:solidFill>
                  <a:srgbClr val="FFFCEC"/>
                </a:solidFill>
                <a:cs typeface="Arial" pitchFamily="34" charset="0"/>
                <a:sym typeface="Arial Bold"/>
              </a:rPr>
              <a:t>ihre</a:t>
            </a:r>
            <a:r>
              <a:rPr lang="en-US" altLang="de-DE" sz="5100" b="1" dirty="0">
                <a:solidFill>
                  <a:srgbClr val="FFFCEC"/>
                </a:solidFill>
                <a:cs typeface="Arial" pitchFamily="34" charset="0"/>
                <a:sym typeface="Arial Bold"/>
              </a:rPr>
              <a:t> </a:t>
            </a:r>
            <a:r>
              <a:rPr lang="en-US" altLang="de-DE" sz="5100" b="1" dirty="0" err="1">
                <a:solidFill>
                  <a:srgbClr val="FFFCEC"/>
                </a:solidFill>
                <a:cs typeface="Arial" pitchFamily="34" charset="0"/>
                <a:sym typeface="Arial Bold"/>
                <a:hlinkClick r:id="rId7" action="ppaction://hlinkfile"/>
              </a:rPr>
              <a:t>Grenzen</a:t>
            </a:r>
            <a:r>
              <a:rPr lang="en-US" altLang="de-DE" sz="5100" b="1" dirty="0">
                <a:solidFill>
                  <a:srgbClr val="FFFCEC"/>
                </a:solidFill>
                <a:cs typeface="Arial" pitchFamily="34" charset="0"/>
                <a:sym typeface="Arial Bold"/>
              </a:rPr>
              <a:t>?</a:t>
            </a:r>
            <a:endParaRPr lang="en-US" altLang="de-DE" sz="5100" b="1" dirty="0">
              <a:solidFill>
                <a:srgbClr val="FFFCEC"/>
              </a:solidFill>
              <a:ea typeface="ヒラギノ角ゴ ProN W6" charset="-128"/>
              <a:sym typeface="Arial Bold"/>
            </a:endParaRPr>
          </a:p>
        </p:txBody>
      </p:sp>
      <p:pic>
        <p:nvPicPr>
          <p:cNvPr id="11" name="Picture 2"/>
          <p:cNvPicPr>
            <a:picLocks noChangeAspect="1"/>
          </p:cNvPicPr>
          <p:nvPr/>
        </p:nvPicPr>
        <p:blipFill>
          <a:blip r:embed="rId8" cstate="print">
            <a:lum/>
            <a:alphaModFix/>
          </a:blip>
          <a:srcRect/>
          <a:stretch>
            <a:fillRect/>
          </a:stretch>
        </p:blipFill>
        <p:spPr>
          <a:xfrm>
            <a:off x="4788024" y="4797152"/>
            <a:ext cx="2808000" cy="1740600"/>
          </a:xfrm>
          <a:prstGeom prst="rect">
            <a:avLst/>
          </a:prstGeom>
          <a:noFill/>
          <a:ln>
            <a:noFill/>
          </a:ln>
        </p:spPr>
      </p:pic>
      <p:pic>
        <p:nvPicPr>
          <p:cNvPr id="12" name="Picture 3"/>
          <p:cNvPicPr>
            <a:picLocks noChangeAspect="1"/>
          </p:cNvPicPr>
          <p:nvPr/>
        </p:nvPicPr>
        <p:blipFill>
          <a:blip r:embed="rId9" cstate="print">
            <a:lum/>
            <a:alphaModFix/>
          </a:blip>
          <a:srcRect/>
          <a:stretch>
            <a:fillRect/>
          </a:stretch>
        </p:blipFill>
        <p:spPr>
          <a:xfrm>
            <a:off x="4211960" y="2996952"/>
            <a:ext cx="2462040" cy="1572119"/>
          </a:xfrm>
          <a:prstGeom prst="rect">
            <a:avLst/>
          </a:prstGeom>
          <a:noFill/>
          <a:ln>
            <a:noFill/>
          </a:ln>
        </p:spPr>
      </p:pic>
      <p:pic>
        <p:nvPicPr>
          <p:cNvPr id="13" name="Picture 6"/>
          <p:cNvPicPr>
            <a:picLocks noChangeAspect="1"/>
          </p:cNvPicPr>
          <p:nvPr/>
        </p:nvPicPr>
        <p:blipFill>
          <a:blip r:embed="rId10" cstate="print">
            <a:lum/>
            <a:alphaModFix/>
          </a:blip>
          <a:srcRect/>
          <a:stretch>
            <a:fillRect/>
          </a:stretch>
        </p:blipFill>
        <p:spPr>
          <a:xfrm>
            <a:off x="1115616" y="2564904"/>
            <a:ext cx="2121120" cy="2430360"/>
          </a:xfrm>
          <a:prstGeom prst="rect">
            <a:avLst/>
          </a:prstGeom>
          <a:noFill/>
          <a:ln w="47520">
            <a:solidFill>
              <a:srgbClr val="FFFFFF"/>
            </a:solidFill>
            <a:prstDash val="solid"/>
            <a:miter/>
          </a:ln>
        </p:spPr>
      </p:pic>
    </p:spTree>
    <p:extLst>
      <p:ext uri="{BB962C8B-B14F-4D97-AF65-F5344CB8AC3E}">
        <p14:creationId xmlns:p14="http://schemas.microsoft.com/office/powerpoint/2010/main" val="21562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Class="entr"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0"/>
                                          </p:val>
                                        </p:tav>
                                        <p:tav tm="100000">
                                          <p:val>
                                            <p:strVal val="#ppt_w"/>
                                          </p:val>
                                        </p:tav>
                                      </p:tavLst>
                                    </p:anim>
                                    <p:anim calcmode="lin" valueType="num">
                                      <p:cBhvr>
                                        <p:cTn id="8" dur="500" fill="hold"/>
                                        <p:tgtEl>
                                          <p:spTgt spid="12"/>
                                        </p:tgtEl>
                                        <p:attrNameLst>
                                          <p:attrName>ppt_h</p:attrName>
                                        </p:attrNameLst>
                                      </p:cBhvr>
                                      <p:tavLst>
                                        <p:tav tm="0">
                                          <p:val>
                                            <p:str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1" y="15591"/>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12" name="Abgerundetes Rechteck 11"/>
          <p:cNvSpPr/>
          <p:nvPr/>
        </p:nvSpPr>
        <p:spPr>
          <a:xfrm>
            <a:off x="1752899" y="374427"/>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smtClean="0">
                <a:solidFill>
                  <a:schemeClr val="tx1"/>
                </a:solidFill>
                <a:ea typeface="Tahoma" pitchFamily="34" charset="0"/>
                <a:cs typeface="Tahoma" pitchFamily="34" charset="0"/>
              </a:rPr>
              <a:t>Psycho-Soziale </a:t>
            </a:r>
            <a:r>
              <a:rPr lang="de-DE" sz="3200" b="1" dirty="0">
                <a:solidFill>
                  <a:schemeClr val="tx1"/>
                </a:solidFill>
                <a:ea typeface="Tahoma" pitchFamily="34" charset="0"/>
                <a:cs typeface="Tahoma" pitchFamily="34" charset="0"/>
              </a:rPr>
              <a:t>Unterstützung</a:t>
            </a:r>
            <a:endParaRPr lang="de-DE" sz="2000" b="1" dirty="0">
              <a:solidFill>
                <a:schemeClr val="tx1"/>
              </a:solidFill>
              <a:ea typeface="Tahoma" pitchFamily="34" charset="0"/>
              <a:cs typeface="Tahoma" pitchFamily="34" charset="0"/>
            </a:endParaRPr>
          </a:p>
        </p:txBody>
      </p:sp>
      <p:sp>
        <p:nvSpPr>
          <p:cNvPr id="13" name="Text Box 11"/>
          <p:cNvSpPr txBox="1">
            <a:spLocks noChangeArrowheads="1"/>
          </p:cNvSpPr>
          <p:nvPr/>
        </p:nvSpPr>
        <p:spPr bwMode="auto">
          <a:xfrm>
            <a:off x="539552" y="1340768"/>
            <a:ext cx="8427713" cy="5324535"/>
          </a:xfrm>
          <a:prstGeom prst="rect">
            <a:avLst/>
          </a:prstGeom>
          <a:noFill/>
          <a:ln w="9525">
            <a:noFill/>
            <a:miter lim="800000"/>
            <a:headEnd/>
            <a:tailEnd/>
          </a:ln>
        </p:spPr>
        <p:txBody>
          <a:bodyPr wrap="square">
            <a:spAutoFit/>
          </a:bodyPr>
          <a:lstStyle/>
          <a:p>
            <a:pPr algn="l"/>
            <a:r>
              <a:rPr lang="de-DE" sz="2400" dirty="0" smtClean="0">
                <a:latin typeface="Tahoma" pitchFamily="34" charset="0"/>
              </a:rPr>
              <a:t>Angebote </a:t>
            </a:r>
            <a:r>
              <a:rPr lang="de-DE" sz="2400" dirty="0">
                <a:latin typeface="Tahoma" pitchFamily="34" charset="0"/>
              </a:rPr>
              <a:t>der PSU-Teams:</a:t>
            </a:r>
          </a:p>
          <a:p>
            <a:pPr algn="l"/>
            <a:endParaRPr lang="de-DE" sz="2400" dirty="0">
              <a:latin typeface="Tahoma" pitchFamily="34" charset="0"/>
            </a:endParaRPr>
          </a:p>
          <a:p>
            <a:pPr algn="l">
              <a:buFontTx/>
              <a:buChar char="•"/>
            </a:pPr>
            <a:r>
              <a:rPr lang="de-DE" sz="2400" dirty="0">
                <a:latin typeface="Tahoma" pitchFamily="34" charset="0"/>
              </a:rPr>
              <a:t> Unterstützung durch </a:t>
            </a:r>
            <a:r>
              <a:rPr lang="de-DE" sz="2400" dirty="0" smtClean="0">
                <a:latin typeface="Tahoma" pitchFamily="34" charset="0"/>
              </a:rPr>
              <a:t>Präventionsmaßnahmen</a:t>
            </a:r>
          </a:p>
          <a:p>
            <a:pPr algn="l"/>
            <a:endParaRPr lang="de-DE" sz="2400" dirty="0">
              <a:latin typeface="Tahoma" pitchFamily="34" charset="0"/>
            </a:endParaRPr>
          </a:p>
          <a:p>
            <a:pPr algn="l">
              <a:buFontTx/>
              <a:buChar char="•"/>
            </a:pPr>
            <a:r>
              <a:rPr lang="de-DE" sz="2400" dirty="0">
                <a:latin typeface="Tahoma" pitchFamily="34" charset="0"/>
              </a:rPr>
              <a:t> Unterstützung während oder nach besonderen </a:t>
            </a:r>
          </a:p>
          <a:p>
            <a:pPr algn="l"/>
            <a:r>
              <a:rPr lang="de-DE" sz="2400" dirty="0">
                <a:latin typeface="Tahoma" pitchFamily="34" charset="0"/>
              </a:rPr>
              <a:t>   </a:t>
            </a:r>
            <a:r>
              <a:rPr lang="de-DE" sz="2400" dirty="0" smtClean="0">
                <a:latin typeface="Tahoma" pitchFamily="34" charset="0"/>
              </a:rPr>
              <a:t>Einsätzen</a:t>
            </a:r>
          </a:p>
          <a:p>
            <a:pPr lvl="1">
              <a:buFont typeface="Arial" pitchFamily="34" charset="0"/>
              <a:buChar char="•"/>
            </a:pPr>
            <a:r>
              <a:rPr lang="de-DE" sz="2400" dirty="0" smtClean="0">
                <a:latin typeface="Tahoma" pitchFamily="34" charset="0"/>
              </a:rPr>
              <a:t>Beratung von Einsatz- </a:t>
            </a:r>
            <a:r>
              <a:rPr lang="de-DE" sz="2400" dirty="0" err="1" smtClean="0">
                <a:latin typeface="Tahoma" pitchFamily="34" charset="0"/>
              </a:rPr>
              <a:t>bzw</a:t>
            </a:r>
            <a:r>
              <a:rPr lang="de-DE" sz="2400" dirty="0" smtClean="0">
                <a:latin typeface="Tahoma" pitchFamily="34" charset="0"/>
              </a:rPr>
              <a:t> Führungskräften</a:t>
            </a:r>
          </a:p>
          <a:p>
            <a:pPr lvl="1">
              <a:buFont typeface="Arial" pitchFamily="34" charset="0"/>
              <a:buChar char="•"/>
            </a:pPr>
            <a:r>
              <a:rPr lang="de-DE" sz="2400" dirty="0" smtClean="0">
                <a:latin typeface="Tahoma" pitchFamily="34" charset="0"/>
              </a:rPr>
              <a:t>Einzelgespräche</a:t>
            </a:r>
          </a:p>
          <a:p>
            <a:pPr lvl="1">
              <a:buFont typeface="Arial" pitchFamily="34" charset="0"/>
              <a:buChar char="•"/>
            </a:pPr>
            <a:r>
              <a:rPr lang="de-DE" sz="2400" dirty="0" smtClean="0">
                <a:latin typeface="Tahoma" pitchFamily="34" charset="0"/>
              </a:rPr>
              <a:t>Einsatzabschluss</a:t>
            </a:r>
          </a:p>
          <a:p>
            <a:pPr lvl="1">
              <a:buFont typeface="Arial" pitchFamily="34" charset="0"/>
              <a:buChar char="•"/>
            </a:pPr>
            <a:r>
              <a:rPr lang="de-DE" sz="2400" dirty="0" smtClean="0">
                <a:latin typeface="Tahoma" pitchFamily="34" charset="0"/>
              </a:rPr>
              <a:t>Einsatznachbesprechungen</a:t>
            </a:r>
          </a:p>
          <a:p>
            <a:pPr lvl="1">
              <a:buFont typeface="Arial" pitchFamily="34" charset="0"/>
              <a:buChar char="•"/>
            </a:pPr>
            <a:endParaRPr lang="de-DE" sz="2400" dirty="0" smtClean="0">
              <a:latin typeface="Tahoma" pitchFamily="34" charset="0"/>
            </a:endParaRPr>
          </a:p>
          <a:p>
            <a:pPr algn="l">
              <a:buFontTx/>
              <a:buChar char="•"/>
            </a:pPr>
            <a:r>
              <a:rPr lang="de-DE" sz="2400" dirty="0" smtClean="0">
                <a:latin typeface="Tahoma" pitchFamily="34" charset="0"/>
              </a:rPr>
              <a:t> Beratung und Begleitung der Einsatzkräfte und </a:t>
            </a:r>
          </a:p>
          <a:p>
            <a:pPr algn="l"/>
            <a:r>
              <a:rPr lang="de-DE" sz="2400" dirty="0" smtClean="0">
                <a:latin typeface="Tahoma" pitchFamily="34" charset="0"/>
              </a:rPr>
              <a:t>   </a:t>
            </a:r>
            <a:r>
              <a:rPr lang="de-DE" sz="2400" dirty="0">
                <a:latin typeface="Tahoma" pitchFamily="34" charset="0"/>
              </a:rPr>
              <a:t>deren </a:t>
            </a:r>
            <a:r>
              <a:rPr lang="de-DE" sz="2400" dirty="0" smtClean="0">
                <a:latin typeface="Tahoma" pitchFamily="34" charset="0"/>
              </a:rPr>
              <a:t>Angehörigen</a:t>
            </a:r>
          </a:p>
          <a:p>
            <a:pPr lvl="1">
              <a:buFont typeface="Arial" pitchFamily="34" charset="0"/>
              <a:buChar char="•"/>
            </a:pPr>
            <a:r>
              <a:rPr lang="de-DE" sz="2400" dirty="0" smtClean="0">
                <a:latin typeface="Tahoma" pitchFamily="34" charset="0"/>
              </a:rPr>
              <a:t>z.B. bei Unfallmeldungen</a:t>
            </a:r>
            <a:endParaRPr lang="de-DE" sz="2400" dirty="0">
              <a:latin typeface="Tahoma" pitchFamily="34" charset="0"/>
            </a:endParaRPr>
          </a:p>
        </p:txBody>
      </p:sp>
    </p:spTree>
    <p:extLst>
      <p:ext uri="{BB962C8B-B14F-4D97-AF65-F5344CB8AC3E}">
        <p14:creationId xmlns:p14="http://schemas.microsoft.com/office/powerpoint/2010/main" val="2920445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7" y="-6312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Abgerundetes Rechteck 8"/>
          <p:cNvSpPr/>
          <p:nvPr/>
        </p:nvSpPr>
        <p:spPr>
          <a:xfrm>
            <a:off x="1752899" y="390674"/>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Störung in der Verarbeitung</a:t>
            </a:r>
          </a:p>
          <a:p>
            <a:pPr algn="ctr">
              <a:defRPr/>
            </a:pPr>
            <a:r>
              <a:rPr lang="de-DE" sz="2000" b="1" dirty="0">
                <a:solidFill>
                  <a:schemeClr val="tx1"/>
                </a:solidFill>
                <a:ea typeface="Tahoma" pitchFamily="34" charset="0"/>
                <a:cs typeface="Tahoma" pitchFamily="34" charset="0"/>
              </a:rPr>
              <a:t>eines psychischen Traumas</a:t>
            </a:r>
          </a:p>
        </p:txBody>
      </p:sp>
      <p:sp>
        <p:nvSpPr>
          <p:cNvPr id="10" name="Text Box 5"/>
          <p:cNvSpPr txBox="1">
            <a:spLocks noChangeArrowheads="1"/>
          </p:cNvSpPr>
          <p:nvPr/>
        </p:nvSpPr>
        <p:spPr bwMode="auto">
          <a:xfrm>
            <a:off x="1046163" y="1844675"/>
            <a:ext cx="6621462" cy="2432050"/>
          </a:xfrm>
          <a:prstGeom prst="rect">
            <a:avLst/>
          </a:prstGeom>
          <a:noFill/>
          <a:ln w="9525">
            <a:noFill/>
            <a:miter lim="800000"/>
            <a:headEnd/>
            <a:tailEnd/>
          </a:ln>
        </p:spPr>
        <p:txBody>
          <a:bodyPr wrap="none">
            <a:spAutoFit/>
          </a:bodyPr>
          <a:lstStyle/>
          <a:p>
            <a:r>
              <a:rPr lang="de-DE" sz="2800" dirty="0">
                <a:latin typeface="Tahoma" pitchFamily="34" charset="0"/>
              </a:rPr>
              <a:t>Bilden sich die Anzeichen einer </a:t>
            </a:r>
          </a:p>
          <a:p>
            <a:r>
              <a:rPr lang="de-DE" sz="2800" dirty="0">
                <a:latin typeface="Tahoma" pitchFamily="34" charset="0"/>
              </a:rPr>
              <a:t>akuten Belastungsreaktion nicht zurück, </a:t>
            </a:r>
          </a:p>
          <a:p>
            <a:r>
              <a:rPr lang="de-DE" sz="2800" dirty="0">
                <a:latin typeface="Tahoma" pitchFamily="34" charset="0"/>
              </a:rPr>
              <a:t>so besteht die Gefahr einer </a:t>
            </a:r>
          </a:p>
          <a:p>
            <a:endParaRPr lang="de-DE" sz="1200" dirty="0">
              <a:solidFill>
                <a:schemeClr val="tx2"/>
              </a:solidFill>
              <a:latin typeface="Tahoma" pitchFamily="34" charset="0"/>
            </a:endParaRPr>
          </a:p>
          <a:p>
            <a:r>
              <a:rPr lang="de-DE" sz="2800" dirty="0">
                <a:solidFill>
                  <a:srgbClr val="ED2E1F"/>
                </a:solidFill>
                <a:latin typeface="Tahoma" pitchFamily="34" charset="0"/>
              </a:rPr>
              <a:t>posttraumatischen Belastungsstörung </a:t>
            </a:r>
          </a:p>
          <a:p>
            <a:r>
              <a:rPr lang="de-DE" sz="2800" dirty="0">
                <a:solidFill>
                  <a:srgbClr val="ED2E1F"/>
                </a:solidFill>
                <a:latin typeface="Tahoma" pitchFamily="34" charset="0"/>
              </a:rPr>
              <a:t>(PTBS).</a:t>
            </a:r>
            <a:endParaRPr lang="de-DE" sz="2800" dirty="0">
              <a:solidFill>
                <a:schemeClr val="tx2"/>
              </a:solidFill>
              <a:latin typeface="Tahoma" pitchFamily="34" charset="0"/>
            </a:endParaRPr>
          </a:p>
        </p:txBody>
      </p:sp>
      <p:sp>
        <p:nvSpPr>
          <p:cNvPr id="11" name="Text Box 9"/>
          <p:cNvSpPr txBox="1">
            <a:spLocks noChangeArrowheads="1"/>
          </p:cNvSpPr>
          <p:nvPr/>
        </p:nvSpPr>
        <p:spPr bwMode="auto">
          <a:xfrm>
            <a:off x="976313" y="4503738"/>
            <a:ext cx="7340600" cy="1373187"/>
          </a:xfrm>
          <a:prstGeom prst="rect">
            <a:avLst/>
          </a:prstGeom>
          <a:noFill/>
          <a:ln w="9525">
            <a:noFill/>
            <a:miter lim="800000"/>
            <a:headEnd/>
            <a:tailEnd/>
          </a:ln>
        </p:spPr>
        <p:txBody>
          <a:bodyPr>
            <a:spAutoFit/>
          </a:bodyPr>
          <a:lstStyle/>
          <a:p>
            <a:pPr algn="l"/>
            <a:r>
              <a:rPr lang="de-DE" sz="2800" dirty="0">
                <a:latin typeface="Tahoma" pitchFamily="34" charset="0"/>
              </a:rPr>
              <a:t>Nun ist es von entscheidender Bedeutung, dies zu erkennen und eine therapeutische Hilfestellung einzuleiten.</a:t>
            </a:r>
          </a:p>
        </p:txBody>
      </p:sp>
    </p:spTree>
    <p:extLst>
      <p:ext uri="{BB962C8B-B14F-4D97-AF65-F5344CB8AC3E}">
        <p14:creationId xmlns:p14="http://schemas.microsoft.com/office/powerpoint/2010/main" val="21146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Abgerundetes Rechteck 8"/>
          <p:cNvSpPr/>
          <p:nvPr/>
        </p:nvSpPr>
        <p:spPr>
          <a:xfrm>
            <a:off x="1752899" y="390674"/>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Therapeutische Unterstützung</a:t>
            </a:r>
            <a:endParaRPr lang="de-DE" sz="2000" b="1" dirty="0">
              <a:solidFill>
                <a:schemeClr val="tx1"/>
              </a:solidFill>
              <a:ea typeface="Tahoma" pitchFamily="34" charset="0"/>
              <a:cs typeface="Tahoma" pitchFamily="34" charset="0"/>
            </a:endParaRPr>
          </a:p>
        </p:txBody>
      </p:sp>
      <p:sp>
        <p:nvSpPr>
          <p:cNvPr id="10" name="Text Box 20"/>
          <p:cNvSpPr txBox="1">
            <a:spLocks noChangeArrowheads="1"/>
          </p:cNvSpPr>
          <p:nvPr/>
        </p:nvSpPr>
        <p:spPr bwMode="auto">
          <a:xfrm>
            <a:off x="971550" y="1844675"/>
            <a:ext cx="6135688" cy="2862263"/>
          </a:xfrm>
          <a:prstGeom prst="rect">
            <a:avLst/>
          </a:prstGeom>
          <a:noFill/>
          <a:ln w="9525">
            <a:noFill/>
            <a:miter lim="800000"/>
            <a:headEnd/>
            <a:tailEnd/>
          </a:ln>
        </p:spPr>
        <p:txBody>
          <a:bodyPr wrap="none">
            <a:spAutoFit/>
          </a:bodyPr>
          <a:lstStyle/>
          <a:p>
            <a:pPr algn="l"/>
            <a:r>
              <a:rPr lang="de-DE" sz="2800" dirty="0">
                <a:latin typeface="Tahoma" pitchFamily="34" charset="0"/>
              </a:rPr>
              <a:t>Im Mittelpunkt der therapeutischen </a:t>
            </a:r>
          </a:p>
          <a:p>
            <a:pPr algn="l"/>
            <a:r>
              <a:rPr lang="de-DE" sz="2800" dirty="0">
                <a:latin typeface="Tahoma" pitchFamily="34" charset="0"/>
              </a:rPr>
              <a:t>Unterstützung stehen:</a:t>
            </a:r>
          </a:p>
          <a:p>
            <a:pPr algn="l"/>
            <a:endParaRPr lang="de-DE" sz="1200" dirty="0">
              <a:latin typeface="Tahoma" pitchFamily="34" charset="0"/>
            </a:endParaRPr>
          </a:p>
          <a:p>
            <a:pPr algn="l">
              <a:buFontTx/>
              <a:buChar char="•"/>
            </a:pPr>
            <a:r>
              <a:rPr lang="de-DE" sz="2800" dirty="0">
                <a:latin typeface="Tahoma" pitchFamily="34" charset="0"/>
              </a:rPr>
              <a:t> Stabilisierungsmaßnahmen</a:t>
            </a:r>
            <a:endParaRPr lang="de-DE" sz="900" dirty="0">
              <a:latin typeface="Tahoma" pitchFamily="34" charset="0"/>
            </a:endParaRPr>
          </a:p>
          <a:p>
            <a:pPr algn="l">
              <a:buFontTx/>
              <a:buChar char="•"/>
            </a:pPr>
            <a:r>
              <a:rPr lang="de-DE" sz="2800" dirty="0">
                <a:latin typeface="Tahoma" pitchFamily="34" charset="0"/>
              </a:rPr>
              <a:t> psychologische Informationen</a:t>
            </a:r>
            <a:endParaRPr lang="de-DE" sz="900" dirty="0">
              <a:latin typeface="Tahoma" pitchFamily="34" charset="0"/>
            </a:endParaRPr>
          </a:p>
          <a:p>
            <a:pPr algn="l">
              <a:buFontTx/>
              <a:buChar char="•"/>
            </a:pPr>
            <a:r>
              <a:rPr lang="de-DE" sz="2800" dirty="0">
                <a:latin typeface="Tahoma" pitchFamily="34" charset="0"/>
              </a:rPr>
              <a:t> EMDR </a:t>
            </a:r>
            <a:r>
              <a:rPr lang="de-DE" sz="1600" dirty="0">
                <a:latin typeface="Tahoma" pitchFamily="34" charset="0"/>
              </a:rPr>
              <a:t>(Eye Movement </a:t>
            </a:r>
            <a:r>
              <a:rPr lang="de-DE" sz="1600" dirty="0" err="1">
                <a:latin typeface="Tahoma" pitchFamily="34" charset="0"/>
              </a:rPr>
              <a:t>Desensitization</a:t>
            </a:r>
            <a:r>
              <a:rPr lang="de-DE" sz="1600" dirty="0">
                <a:latin typeface="Tahoma" pitchFamily="34" charset="0"/>
              </a:rPr>
              <a:t> </a:t>
            </a:r>
            <a:r>
              <a:rPr lang="de-DE" sz="1600" dirty="0" err="1">
                <a:latin typeface="Tahoma" pitchFamily="34" charset="0"/>
              </a:rPr>
              <a:t>and</a:t>
            </a:r>
            <a:r>
              <a:rPr lang="de-DE" sz="1600" dirty="0">
                <a:latin typeface="Tahoma" pitchFamily="34" charset="0"/>
              </a:rPr>
              <a:t> </a:t>
            </a:r>
            <a:r>
              <a:rPr lang="de-DE" sz="1600" dirty="0" err="1">
                <a:latin typeface="Tahoma" pitchFamily="34" charset="0"/>
              </a:rPr>
              <a:t>Reprocessing</a:t>
            </a:r>
            <a:r>
              <a:rPr lang="de-DE" sz="1600" dirty="0">
                <a:latin typeface="Tahoma" pitchFamily="34" charset="0"/>
              </a:rPr>
              <a:t>).</a:t>
            </a:r>
            <a:endParaRPr lang="de-DE" sz="900" dirty="0">
              <a:latin typeface="Tahoma" pitchFamily="34" charset="0"/>
            </a:endParaRPr>
          </a:p>
          <a:p>
            <a:pPr algn="l">
              <a:buFontTx/>
              <a:buChar char="•"/>
            </a:pPr>
            <a:r>
              <a:rPr lang="de-DE" sz="2800" dirty="0">
                <a:latin typeface="Tahoma" pitchFamily="34" charset="0"/>
              </a:rPr>
              <a:t> Konfrontationstherapie</a:t>
            </a:r>
          </a:p>
        </p:txBody>
      </p:sp>
      <p:sp>
        <p:nvSpPr>
          <p:cNvPr id="11" name="Text Box 21"/>
          <p:cNvSpPr txBox="1">
            <a:spLocks noChangeArrowheads="1"/>
          </p:cNvSpPr>
          <p:nvPr/>
        </p:nvSpPr>
        <p:spPr bwMode="auto">
          <a:xfrm>
            <a:off x="1036638" y="4724400"/>
            <a:ext cx="7351712" cy="1385888"/>
          </a:xfrm>
          <a:prstGeom prst="rect">
            <a:avLst/>
          </a:prstGeom>
          <a:noFill/>
          <a:ln w="9525">
            <a:noFill/>
            <a:miter lim="800000"/>
            <a:headEnd/>
            <a:tailEnd/>
          </a:ln>
        </p:spPr>
        <p:txBody>
          <a:bodyPr>
            <a:spAutoFit/>
          </a:bodyPr>
          <a:lstStyle/>
          <a:p>
            <a:pPr algn="l"/>
            <a:r>
              <a:rPr lang="de-DE" sz="2800" dirty="0">
                <a:solidFill>
                  <a:srgbClr val="ED2E1F"/>
                </a:solidFill>
                <a:latin typeface="Tahoma" pitchFamily="34" charset="0"/>
              </a:rPr>
              <a:t>Ziel ist es, die unterbrochene Verarbeitung wieder zu aktivieren. Hierbei spielt die Zeit eine entscheidende Rolle.</a:t>
            </a:r>
          </a:p>
        </p:txBody>
      </p:sp>
    </p:spTree>
    <p:extLst>
      <p:ext uri="{BB962C8B-B14F-4D97-AF65-F5344CB8AC3E}">
        <p14:creationId xmlns:p14="http://schemas.microsoft.com/office/powerpoint/2010/main" val="21146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219"/>
            <a:ext cx="9144000" cy="6093562"/>
          </a:xfrm>
          <a:prstGeom prst="rect">
            <a:avLst/>
          </a:prstGeom>
        </p:spPr>
      </p:pic>
    </p:spTree>
    <p:extLst>
      <p:ext uri="{BB962C8B-B14F-4D97-AF65-F5344CB8AC3E}">
        <p14:creationId xmlns:p14="http://schemas.microsoft.com/office/powerpoint/2010/main" val="3671963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673"/>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Abgerundetes Rechteck 8"/>
          <p:cNvSpPr/>
          <p:nvPr/>
        </p:nvSpPr>
        <p:spPr>
          <a:xfrm>
            <a:off x="1619672" y="390674"/>
            <a:ext cx="7262019" cy="1166118"/>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smtClean="0">
                <a:solidFill>
                  <a:schemeClr val="tx1"/>
                </a:solidFill>
                <a:ea typeface="Tahoma" pitchFamily="34" charset="0"/>
                <a:cs typeface="Tahoma" pitchFamily="34" charset="0"/>
              </a:rPr>
              <a:t>Fragen??</a:t>
            </a:r>
            <a:endParaRPr lang="de-DE" sz="2000" b="1" dirty="0">
              <a:solidFill>
                <a:schemeClr val="tx1"/>
              </a:solidFill>
              <a:ea typeface="Tahoma" pitchFamily="34" charset="0"/>
              <a:cs typeface="Tahoma" pitchFamily="34" charset="0"/>
            </a:endParaRPr>
          </a:p>
        </p:txBody>
      </p:sp>
      <p:sp>
        <p:nvSpPr>
          <p:cNvPr id="10" name="Textfeld 9"/>
          <p:cNvSpPr txBox="1"/>
          <p:nvPr/>
        </p:nvSpPr>
        <p:spPr>
          <a:xfrm>
            <a:off x="971600" y="2780928"/>
            <a:ext cx="6912768" cy="584775"/>
          </a:xfrm>
          <a:prstGeom prst="rect">
            <a:avLst/>
          </a:prstGeom>
          <a:noFill/>
        </p:spPr>
        <p:txBody>
          <a:bodyPr wrap="square" rtlCol="0">
            <a:spAutoFit/>
          </a:bodyPr>
          <a:lstStyle/>
          <a:p>
            <a:pPr algn="ctr"/>
            <a:r>
              <a:rPr lang="de-DE" sz="3200" b="1" dirty="0" smtClean="0"/>
              <a:t>Danke für die Aufmerksamkeit!</a:t>
            </a:r>
            <a:endParaRPr lang="de-DE" sz="3200" b="1" dirty="0"/>
          </a:p>
        </p:txBody>
      </p:sp>
    </p:spTree>
    <p:extLst>
      <p:ext uri="{BB962C8B-B14F-4D97-AF65-F5344CB8AC3E}">
        <p14:creationId xmlns:p14="http://schemas.microsoft.com/office/powerpoint/2010/main" val="21562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673"/>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6"/>
          <p:cNvSpPr>
            <a:spLocks/>
          </p:cNvSpPr>
          <p:nvPr/>
        </p:nvSpPr>
        <p:spPr bwMode="auto">
          <a:xfrm>
            <a:off x="1736825" y="1454424"/>
            <a:ext cx="5571009" cy="3645545"/>
          </a:xfrm>
          <a:prstGeom prst="rect">
            <a:avLst/>
          </a:prstGeom>
          <a:noFill/>
          <a:ln>
            <a:noFill/>
          </a:ln>
          <a:extLst/>
        </p:spPr>
        <p:txBody>
          <a:bodyPr lIns="0" tIns="0" rIns="36576" bIns="0"/>
          <a:lstStyle>
            <a:lvl1pPr marL="457200" indent="-457200" eaLnBrk="0" hangingPunct="0">
              <a:tabLst>
                <a:tab pos="1003300" algn="l"/>
                <a:tab pos="1968500" algn="l"/>
                <a:tab pos="2921000" algn="l"/>
                <a:tab pos="3886200" algn="l"/>
                <a:tab pos="4864100" algn="l"/>
                <a:tab pos="5816600" algn="l"/>
                <a:tab pos="6781800" algn="l"/>
                <a:tab pos="7734300" algn="l"/>
                <a:tab pos="8712200" algn="l"/>
                <a:tab pos="8991600" algn="l"/>
                <a:tab pos="91440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734300" algn="l"/>
                <a:tab pos="8712200" algn="l"/>
                <a:tab pos="8991600" algn="l"/>
                <a:tab pos="91440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734300" algn="l"/>
                <a:tab pos="8712200" algn="l"/>
                <a:tab pos="8991600" algn="l"/>
                <a:tab pos="91440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734300" algn="l"/>
                <a:tab pos="8712200" algn="l"/>
                <a:tab pos="8991600" algn="l"/>
                <a:tab pos="91440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734300" algn="l"/>
                <a:tab pos="8712200" algn="l"/>
                <a:tab pos="8991600" algn="l"/>
                <a:tab pos="91440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734300" algn="l"/>
                <a:tab pos="8712200" algn="l"/>
                <a:tab pos="8991600" algn="l"/>
                <a:tab pos="91440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734300" algn="l"/>
                <a:tab pos="8712200" algn="l"/>
                <a:tab pos="8991600" algn="l"/>
                <a:tab pos="91440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734300" algn="l"/>
                <a:tab pos="8712200" algn="l"/>
                <a:tab pos="8991600" algn="l"/>
                <a:tab pos="91440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734300" algn="l"/>
                <a:tab pos="8712200" algn="l"/>
                <a:tab pos="8991600" algn="l"/>
                <a:tab pos="9144000" algn="l"/>
              </a:tabLst>
              <a:defRPr sz="1600">
                <a:solidFill>
                  <a:srgbClr val="000000"/>
                </a:solidFill>
                <a:latin typeface="Arial" pitchFamily="34" charset="0"/>
                <a:ea typeface="ヒラギノ角ゴ ProN W3" charset="-128"/>
                <a:sym typeface="Arial" pitchFamily="34" charset="0"/>
              </a:defRPr>
            </a:lvl9pPr>
          </a:lstStyle>
          <a:p>
            <a:pPr eaLnBrk="1" hangingPunct="1">
              <a:lnSpc>
                <a:spcPct val="200000"/>
              </a:lnSpc>
              <a:buClr>
                <a:srgbClr val="FF0000"/>
              </a:buClr>
              <a:buSzPct val="100000"/>
              <a:buFont typeface="Wingdings" pitchFamily="2" charset="2"/>
              <a:buChar char=""/>
              <a:defRPr/>
            </a:pPr>
            <a:r>
              <a:rPr lang="en-US" altLang="de-DE" sz="2000" dirty="0" err="1">
                <a:solidFill>
                  <a:srgbClr val="595959"/>
                </a:solidFill>
                <a:ea typeface="MS PGothic" pitchFamily="34" charset="-128"/>
                <a:sym typeface="Arial Bold" charset="0"/>
              </a:rPr>
              <a:t>Einsatzerlebnisse</a:t>
            </a:r>
            <a:r>
              <a:rPr lang="en-US" altLang="de-DE" sz="2000" dirty="0">
                <a:solidFill>
                  <a:schemeClr val="tx1"/>
                </a:solidFill>
                <a:ea typeface="MS PGothic" pitchFamily="34" charset="-128"/>
              </a:rPr>
              <a:t> / </a:t>
            </a:r>
            <a:r>
              <a:rPr lang="en-US" altLang="de-DE" sz="2000" dirty="0" err="1">
                <a:solidFill>
                  <a:srgbClr val="595959"/>
                </a:solidFill>
                <a:ea typeface="MS PGothic" pitchFamily="34" charset="-128"/>
                <a:sym typeface="Arial Bold" charset="0"/>
              </a:rPr>
              <a:t>Einsatzdauer</a:t>
            </a:r>
            <a:endParaRPr lang="en-US" altLang="de-DE" sz="2000" dirty="0">
              <a:solidFill>
                <a:srgbClr val="595959"/>
              </a:solidFill>
              <a:ea typeface="MS PGothic" pitchFamily="34" charset="-128"/>
              <a:sym typeface="Arial Bold" charset="0"/>
            </a:endParaRPr>
          </a:p>
          <a:p>
            <a:pPr eaLnBrk="1" hangingPunct="1">
              <a:lnSpc>
                <a:spcPct val="200000"/>
              </a:lnSpc>
              <a:buClr>
                <a:srgbClr val="FF0000"/>
              </a:buClr>
              <a:buSzPct val="100000"/>
              <a:buFont typeface="Wingdings" pitchFamily="2" charset="2"/>
              <a:buChar char=""/>
              <a:defRPr/>
            </a:pPr>
            <a:r>
              <a:rPr lang="en-US" altLang="de-DE" sz="2000" dirty="0" err="1">
                <a:solidFill>
                  <a:srgbClr val="595959"/>
                </a:solidFill>
                <a:ea typeface="MS PGothic" pitchFamily="34" charset="-128"/>
                <a:sym typeface="Arial Bold" charset="0"/>
              </a:rPr>
              <a:t>Entscheidungs</a:t>
            </a:r>
            <a:r>
              <a:rPr lang="en-US" altLang="de-DE" sz="2000" dirty="0">
                <a:solidFill>
                  <a:srgbClr val="595959"/>
                </a:solidFill>
                <a:ea typeface="MS PGothic" pitchFamily="34" charset="-128"/>
                <a:sym typeface="Arial Bold" charset="0"/>
              </a:rPr>
              <a:t>- und </a:t>
            </a:r>
            <a:r>
              <a:rPr lang="en-US" altLang="de-DE" sz="2000" dirty="0" err="1">
                <a:solidFill>
                  <a:srgbClr val="595959"/>
                </a:solidFill>
                <a:ea typeface="MS PGothic" pitchFamily="34" charset="-128"/>
                <a:sym typeface="Arial Bold" charset="0"/>
              </a:rPr>
              <a:t>Handlungsdruck</a:t>
            </a:r>
            <a:endParaRPr lang="en-US" altLang="de-DE" sz="2000" dirty="0">
              <a:solidFill>
                <a:srgbClr val="595959"/>
              </a:solidFill>
              <a:ea typeface="MS PGothic" pitchFamily="34" charset="-128"/>
              <a:sym typeface="Arial Bold" charset="0"/>
            </a:endParaRPr>
          </a:p>
          <a:p>
            <a:pPr eaLnBrk="1" hangingPunct="1">
              <a:lnSpc>
                <a:spcPct val="200000"/>
              </a:lnSpc>
              <a:buClr>
                <a:srgbClr val="FF0000"/>
              </a:buClr>
              <a:buSzPct val="100000"/>
              <a:buFont typeface="Wingdings" pitchFamily="2" charset="2"/>
              <a:buChar char=""/>
              <a:defRPr/>
            </a:pPr>
            <a:r>
              <a:rPr lang="en-US" altLang="de-DE" sz="2000" dirty="0" err="1">
                <a:solidFill>
                  <a:srgbClr val="595959"/>
                </a:solidFill>
                <a:ea typeface="MS PGothic" pitchFamily="34" charset="-128"/>
                <a:sym typeface="Arial Bold" charset="0"/>
              </a:rPr>
              <a:t>Versagensängste</a:t>
            </a:r>
            <a:r>
              <a:rPr lang="en-US" altLang="de-DE" sz="2000" dirty="0">
                <a:solidFill>
                  <a:srgbClr val="595959"/>
                </a:solidFill>
                <a:ea typeface="MS PGothic" pitchFamily="34" charset="-128"/>
                <a:sym typeface="Arial Bold" charset="0"/>
              </a:rPr>
              <a:t> / </a:t>
            </a:r>
            <a:r>
              <a:rPr lang="en-US" altLang="de-DE" sz="2000" dirty="0" err="1">
                <a:solidFill>
                  <a:srgbClr val="595959"/>
                </a:solidFill>
                <a:ea typeface="MS PGothic" pitchFamily="34" charset="-128"/>
                <a:sym typeface="Arial Bold" charset="0"/>
              </a:rPr>
              <a:t>Hilflosigkeit</a:t>
            </a:r>
            <a:endParaRPr lang="en-US" altLang="de-DE" sz="2000" dirty="0">
              <a:solidFill>
                <a:srgbClr val="595959"/>
              </a:solidFill>
              <a:ea typeface="MS PGothic" pitchFamily="34" charset="-128"/>
              <a:sym typeface="Arial Bold" charset="0"/>
            </a:endParaRPr>
          </a:p>
          <a:p>
            <a:pPr eaLnBrk="1" hangingPunct="1">
              <a:lnSpc>
                <a:spcPct val="200000"/>
              </a:lnSpc>
              <a:buClr>
                <a:srgbClr val="FF0000"/>
              </a:buClr>
              <a:buSzPct val="100000"/>
              <a:buFont typeface="Wingdings" pitchFamily="2" charset="2"/>
              <a:buChar char=""/>
              <a:defRPr/>
            </a:pPr>
            <a:r>
              <a:rPr lang="en-US" altLang="de-DE" sz="2000" dirty="0" err="1">
                <a:solidFill>
                  <a:srgbClr val="595959"/>
                </a:solidFill>
                <a:ea typeface="MS PGothic" pitchFamily="34" charset="-128"/>
                <a:sym typeface="Arial Bold" charset="0"/>
              </a:rPr>
              <a:t>Öffentlichkeit</a:t>
            </a:r>
            <a:r>
              <a:rPr lang="en-US" altLang="de-DE" sz="2000" dirty="0">
                <a:solidFill>
                  <a:srgbClr val="595959"/>
                </a:solidFill>
                <a:ea typeface="MS PGothic" pitchFamily="34" charset="-128"/>
                <a:sym typeface="Arial Bold" charset="0"/>
              </a:rPr>
              <a:t> / </a:t>
            </a:r>
            <a:r>
              <a:rPr lang="en-US" altLang="de-DE" sz="2000" dirty="0" err="1">
                <a:solidFill>
                  <a:srgbClr val="595959"/>
                </a:solidFill>
                <a:ea typeface="MS PGothic" pitchFamily="34" charset="-128"/>
                <a:sym typeface="Arial Bold" charset="0"/>
              </a:rPr>
              <a:t>Medien</a:t>
            </a:r>
            <a:endParaRPr lang="en-US" altLang="de-DE" sz="2000" dirty="0">
              <a:solidFill>
                <a:srgbClr val="595959"/>
              </a:solidFill>
              <a:ea typeface="MS PGothic" pitchFamily="34" charset="-128"/>
              <a:sym typeface="Arial Bold" charset="0"/>
            </a:endParaRPr>
          </a:p>
          <a:p>
            <a:pPr eaLnBrk="1" hangingPunct="1">
              <a:lnSpc>
                <a:spcPct val="200000"/>
              </a:lnSpc>
              <a:buClr>
                <a:srgbClr val="FF0000"/>
              </a:buClr>
              <a:buSzPct val="100000"/>
              <a:buFont typeface="Wingdings" pitchFamily="2" charset="2"/>
              <a:buChar char=""/>
              <a:defRPr/>
            </a:pPr>
            <a:r>
              <a:rPr lang="en-US" altLang="de-DE" sz="2000" dirty="0" err="1">
                <a:solidFill>
                  <a:srgbClr val="595959"/>
                </a:solidFill>
                <a:ea typeface="MS PGothic" pitchFamily="34" charset="-128"/>
                <a:sym typeface="Arial Bold" charset="0"/>
              </a:rPr>
              <a:t>Gewalt</a:t>
            </a:r>
            <a:r>
              <a:rPr lang="en-US" altLang="de-DE" sz="2000" dirty="0">
                <a:solidFill>
                  <a:srgbClr val="595959"/>
                </a:solidFill>
                <a:ea typeface="MS PGothic" pitchFamily="34" charset="-128"/>
                <a:sym typeface="Arial Bold" charset="0"/>
              </a:rPr>
              <a:t> </a:t>
            </a:r>
            <a:r>
              <a:rPr lang="en-US" altLang="de-DE" sz="2000" dirty="0" err="1">
                <a:solidFill>
                  <a:srgbClr val="595959"/>
                </a:solidFill>
                <a:ea typeface="MS PGothic" pitchFamily="34" charset="-128"/>
                <a:sym typeface="Arial Bold" charset="0"/>
              </a:rPr>
              <a:t>gegen</a:t>
            </a:r>
            <a:r>
              <a:rPr lang="en-US" altLang="de-DE" sz="2000" dirty="0">
                <a:solidFill>
                  <a:srgbClr val="595959"/>
                </a:solidFill>
                <a:ea typeface="MS PGothic" pitchFamily="34" charset="-128"/>
                <a:sym typeface="Arial Bold" charset="0"/>
              </a:rPr>
              <a:t> </a:t>
            </a:r>
            <a:r>
              <a:rPr lang="en-US" altLang="de-DE" sz="2000" dirty="0" err="1">
                <a:solidFill>
                  <a:srgbClr val="595959"/>
                </a:solidFill>
                <a:ea typeface="MS PGothic" pitchFamily="34" charset="-128"/>
                <a:sym typeface="Arial Bold" charset="0"/>
              </a:rPr>
              <a:t>Einsatzkräfte</a:t>
            </a:r>
            <a:endParaRPr lang="en-US" altLang="de-DE" sz="2000" dirty="0">
              <a:solidFill>
                <a:srgbClr val="595959"/>
              </a:solidFill>
              <a:ea typeface="MS PGothic" pitchFamily="34" charset="-128"/>
              <a:sym typeface="Arial Bold" charset="0"/>
            </a:endParaRPr>
          </a:p>
          <a:p>
            <a:pPr eaLnBrk="1" hangingPunct="1">
              <a:lnSpc>
                <a:spcPct val="200000"/>
              </a:lnSpc>
              <a:buClr>
                <a:srgbClr val="FF0000"/>
              </a:buClr>
              <a:buSzPct val="100000"/>
              <a:buFont typeface="Wingdings" pitchFamily="2" charset="2"/>
              <a:buChar char=""/>
              <a:defRPr/>
            </a:pPr>
            <a:r>
              <a:rPr lang="en-US" altLang="de-DE" sz="2000" dirty="0" err="1" smtClean="0">
                <a:solidFill>
                  <a:srgbClr val="595959"/>
                </a:solidFill>
                <a:ea typeface="MS PGothic" pitchFamily="34" charset="-128"/>
                <a:sym typeface="Arial Bold" charset="0"/>
              </a:rPr>
              <a:t>Rahmenbedingungen</a:t>
            </a:r>
            <a:endParaRPr lang="en-US" altLang="de-DE" sz="2000" dirty="0">
              <a:solidFill>
                <a:srgbClr val="595959"/>
              </a:solidFill>
              <a:ea typeface="MS PGothic" pitchFamily="34" charset="-128"/>
              <a:sym typeface="Arial Bold" charset="0"/>
            </a:endParaRPr>
          </a:p>
          <a:p>
            <a:pPr marL="0" indent="0" eaLnBrk="1" hangingPunct="1">
              <a:lnSpc>
                <a:spcPct val="200000"/>
              </a:lnSpc>
              <a:buClr>
                <a:srgbClr val="FF0000"/>
              </a:buClr>
              <a:buSzPct val="100000"/>
              <a:defRPr/>
            </a:pPr>
            <a:r>
              <a:rPr lang="en-US" altLang="de-DE" sz="2000" dirty="0">
                <a:solidFill>
                  <a:srgbClr val="595959"/>
                </a:solidFill>
                <a:ea typeface="MS PGothic" pitchFamily="34" charset="-128"/>
                <a:sym typeface="Arial Bold" charset="0"/>
                <a:hlinkClick r:id="rId7" action="ppaction://hlinkfile"/>
              </a:rPr>
              <a:t>Video</a:t>
            </a:r>
            <a:endParaRPr lang="en-US" altLang="de-DE" sz="2000" dirty="0">
              <a:solidFill>
                <a:srgbClr val="595959"/>
              </a:solidFill>
              <a:ea typeface="MS PGothic" pitchFamily="34" charset="-128"/>
              <a:sym typeface="Arial Bold" charset="0"/>
            </a:endParaRPr>
          </a:p>
        </p:txBody>
      </p:sp>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r>
              <a:rPr lang="en-US" altLang="de-DE" sz="1700">
                <a:solidFill>
                  <a:srgbClr val="698AA2"/>
                </a:solidFill>
                <a:ea typeface="MS PGothic" pitchFamily="34" charset="-128"/>
                <a:sym typeface="Arial Bold"/>
              </a:rPr>
              <a:t>Typische Belastungen im Einsatzdienst</a:t>
            </a:r>
          </a:p>
        </p:txBody>
      </p:sp>
    </p:spTree>
    <p:extLst>
      <p:ext uri="{BB962C8B-B14F-4D97-AF65-F5344CB8AC3E}">
        <p14:creationId xmlns:p14="http://schemas.microsoft.com/office/powerpoint/2010/main" val="197079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37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10" name="Abgerundetes Rechteck 9"/>
          <p:cNvSpPr/>
          <p:nvPr/>
        </p:nvSpPr>
        <p:spPr>
          <a:xfrm>
            <a:off x="1907704" y="99827"/>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Psychische Belastung</a:t>
            </a:r>
          </a:p>
        </p:txBody>
      </p:sp>
      <p:sp>
        <p:nvSpPr>
          <p:cNvPr id="11" name="Rectangle 7"/>
          <p:cNvSpPr>
            <a:spLocks noChangeArrowheads="1"/>
          </p:cNvSpPr>
          <p:nvPr/>
        </p:nvSpPr>
        <p:spPr bwMode="auto">
          <a:xfrm>
            <a:off x="541988" y="1556792"/>
            <a:ext cx="8064500" cy="4462462"/>
          </a:xfrm>
          <a:prstGeom prst="rect">
            <a:avLst/>
          </a:prstGeom>
          <a:noFill/>
          <a:ln w="9525">
            <a:noFill/>
            <a:miter lim="800000"/>
            <a:headEnd/>
            <a:tailEnd/>
          </a:ln>
        </p:spPr>
        <p:txBody>
          <a:bodyPr anchor="ctr">
            <a:spAutoFit/>
          </a:bodyPr>
          <a:lstStyle/>
          <a:p>
            <a:pPr algn="l"/>
            <a:endParaRPr lang="de-DE" sz="1200" dirty="0">
              <a:latin typeface="Tahoma" pitchFamily="34" charset="0"/>
            </a:endParaRPr>
          </a:p>
          <a:p>
            <a:pPr algn="l"/>
            <a:r>
              <a:rPr lang="de-DE" sz="2000" dirty="0">
                <a:latin typeface="Tahoma" pitchFamily="34" charset="0"/>
              </a:rPr>
              <a:t>Der Begriff „Psychische Belastung“ wird in der DIN EN ISO 10075-1: 2000 folgendermaßen definiert:</a:t>
            </a:r>
          </a:p>
          <a:p>
            <a:pPr algn="l"/>
            <a:endParaRPr lang="de-DE" sz="1200" dirty="0">
              <a:latin typeface="Tahoma" pitchFamily="34" charset="0"/>
            </a:endParaRPr>
          </a:p>
          <a:p>
            <a:pPr algn="l"/>
            <a:r>
              <a:rPr lang="de-DE" sz="2800" dirty="0">
                <a:latin typeface="Tahoma" pitchFamily="34" charset="0"/>
              </a:rPr>
              <a:t>„Psychische Belastungen“ sind</a:t>
            </a:r>
          </a:p>
          <a:p>
            <a:pPr algn="l"/>
            <a:r>
              <a:rPr lang="de-DE" sz="2800" dirty="0">
                <a:latin typeface="Tahoma" pitchFamily="34" charset="0"/>
              </a:rPr>
              <a:t>die Gesamtheit aller erfassbaren Einflüsse, die von außen auf den Menschen zukommen und psychisch auf ihn einwirken.</a:t>
            </a:r>
          </a:p>
          <a:p>
            <a:pPr algn="l"/>
            <a:endParaRPr lang="de-DE" sz="2800" dirty="0">
              <a:latin typeface="Tahoma" pitchFamily="34" charset="0"/>
            </a:endParaRPr>
          </a:p>
          <a:p>
            <a:pPr algn="l"/>
            <a:r>
              <a:rPr lang="de-DE" sz="2000" dirty="0">
                <a:latin typeface="Tahoma" pitchFamily="34" charset="0"/>
              </a:rPr>
              <a:t>Psychische Belastungen sind entsprechend der Definition grundsätzlich nicht negativ!</a:t>
            </a:r>
          </a:p>
          <a:p>
            <a:pPr algn="l"/>
            <a:endParaRPr lang="de-DE" sz="2000" dirty="0">
              <a:latin typeface="Tahoma" pitchFamily="34" charset="0"/>
            </a:endParaRPr>
          </a:p>
          <a:p>
            <a:pPr algn="l"/>
            <a:r>
              <a:rPr lang="de-DE" sz="2000" dirty="0">
                <a:latin typeface="Tahoma" pitchFamily="34" charset="0"/>
              </a:rPr>
              <a:t>Der Begriff „psychische Belastung“ wird im Arbeitsschutz verwendet.</a:t>
            </a:r>
          </a:p>
        </p:txBody>
      </p:sp>
    </p:spTree>
    <p:extLst>
      <p:ext uri="{BB962C8B-B14F-4D97-AF65-F5344CB8AC3E}">
        <p14:creationId xmlns:p14="http://schemas.microsoft.com/office/powerpoint/2010/main" val="4284738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37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11" name="Abgerundetes Rechteck 10"/>
          <p:cNvSpPr/>
          <p:nvPr/>
        </p:nvSpPr>
        <p:spPr>
          <a:xfrm>
            <a:off x="1739242" y="332656"/>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Psychische Fehlbelastungen</a:t>
            </a:r>
          </a:p>
        </p:txBody>
      </p:sp>
      <p:sp>
        <p:nvSpPr>
          <p:cNvPr id="12" name="Rectangle 7"/>
          <p:cNvSpPr>
            <a:spLocks noChangeArrowheads="1"/>
          </p:cNvSpPr>
          <p:nvPr/>
        </p:nvSpPr>
        <p:spPr bwMode="auto">
          <a:xfrm>
            <a:off x="981075" y="1524000"/>
            <a:ext cx="6921500" cy="3478213"/>
          </a:xfrm>
          <a:prstGeom prst="rect">
            <a:avLst/>
          </a:prstGeom>
          <a:noFill/>
          <a:ln w="9525">
            <a:noFill/>
            <a:miter lim="800000"/>
            <a:headEnd/>
            <a:tailEnd/>
          </a:ln>
        </p:spPr>
        <p:txBody>
          <a:bodyPr wrap="none" anchor="ctr">
            <a:spAutoFit/>
          </a:bodyPr>
          <a:lstStyle/>
          <a:p>
            <a:pPr algn="l"/>
            <a:endParaRPr lang="de-DE" sz="2800" b="1" dirty="0">
              <a:solidFill>
                <a:srgbClr val="1B416F"/>
              </a:solidFill>
              <a:latin typeface="Tahoma" pitchFamily="34" charset="0"/>
            </a:endParaRPr>
          </a:p>
          <a:p>
            <a:pPr algn="l"/>
            <a:r>
              <a:rPr lang="de-DE" sz="2800" dirty="0">
                <a:latin typeface="Tahoma" pitchFamily="34" charset="0"/>
              </a:rPr>
              <a:t>Mit „psychischer Fehlbelastung“ sind</a:t>
            </a:r>
          </a:p>
          <a:p>
            <a:pPr algn="l"/>
            <a:r>
              <a:rPr lang="de-DE" sz="2800" dirty="0">
                <a:latin typeface="Tahoma" pitchFamily="34" charset="0"/>
              </a:rPr>
              <a:t>Anforderungen und Belastungen gemeint, </a:t>
            </a:r>
          </a:p>
          <a:p>
            <a:pPr algn="l"/>
            <a:r>
              <a:rPr lang="de-DE" sz="2800" dirty="0">
                <a:latin typeface="Tahoma" pitchFamily="34" charset="0"/>
              </a:rPr>
              <a:t>die in ihrer Ausprägung mit einer hohen </a:t>
            </a:r>
          </a:p>
          <a:p>
            <a:pPr algn="l"/>
            <a:r>
              <a:rPr lang="de-DE" sz="2800" dirty="0">
                <a:latin typeface="Tahoma" pitchFamily="34" charset="0"/>
              </a:rPr>
              <a:t>Wahrscheinlichkeit bei Beschäftigten zu </a:t>
            </a:r>
          </a:p>
          <a:p>
            <a:pPr algn="l"/>
            <a:r>
              <a:rPr lang="de-DE" sz="2800" dirty="0">
                <a:latin typeface="Tahoma" pitchFamily="34" charset="0"/>
              </a:rPr>
              <a:t>gesundheitlichen Beeinträchtigungen </a:t>
            </a:r>
          </a:p>
          <a:p>
            <a:pPr algn="l"/>
            <a:r>
              <a:rPr lang="de-DE" sz="2800" dirty="0">
                <a:latin typeface="Tahoma" pitchFamily="34" charset="0"/>
              </a:rPr>
              <a:t>führen.</a:t>
            </a:r>
          </a:p>
          <a:p>
            <a:pPr algn="l"/>
            <a:endParaRPr lang="de-DE" sz="1200" b="1" dirty="0">
              <a:latin typeface="Tahoma" pitchFamily="34" charset="0"/>
            </a:endParaRPr>
          </a:p>
          <a:p>
            <a:pPr algn="l"/>
            <a:r>
              <a:rPr lang="de-DE" sz="1200" b="1" dirty="0">
                <a:latin typeface="Tahoma" pitchFamily="34" charset="0"/>
              </a:rPr>
              <a:t>(DIN EN ISO10075-1: 2000) </a:t>
            </a:r>
          </a:p>
        </p:txBody>
      </p:sp>
    </p:spTree>
    <p:extLst>
      <p:ext uri="{BB962C8B-B14F-4D97-AF65-F5344CB8AC3E}">
        <p14:creationId xmlns:p14="http://schemas.microsoft.com/office/powerpoint/2010/main" val="197079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37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9" name="Abgerundetes Rechteck 8"/>
          <p:cNvSpPr/>
          <p:nvPr/>
        </p:nvSpPr>
        <p:spPr>
          <a:xfrm>
            <a:off x="1697360" y="245493"/>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Toleranzgrenze</a:t>
            </a:r>
          </a:p>
        </p:txBody>
      </p:sp>
      <p:sp>
        <p:nvSpPr>
          <p:cNvPr id="10" name="Text Box 13"/>
          <p:cNvSpPr txBox="1">
            <a:spLocks noChangeArrowheads="1"/>
          </p:cNvSpPr>
          <p:nvPr/>
        </p:nvSpPr>
        <p:spPr bwMode="auto">
          <a:xfrm>
            <a:off x="1727258" y="1412776"/>
            <a:ext cx="5307013" cy="400050"/>
          </a:xfrm>
          <a:prstGeom prst="rect">
            <a:avLst/>
          </a:prstGeom>
          <a:noFill/>
          <a:ln w="9525">
            <a:noFill/>
            <a:miter lim="800000"/>
            <a:headEnd/>
            <a:tailEnd/>
          </a:ln>
        </p:spPr>
        <p:txBody>
          <a:bodyPr wrap="none">
            <a:spAutoFit/>
          </a:bodyPr>
          <a:lstStyle/>
          <a:p>
            <a:pPr algn="l"/>
            <a:r>
              <a:rPr lang="de-DE" sz="2000" dirty="0">
                <a:latin typeface="Tahoma" pitchFamily="34" charset="0"/>
              </a:rPr>
              <a:t>Der Einfluss bestehender Grundbelastungen:</a:t>
            </a:r>
          </a:p>
        </p:txBody>
      </p:sp>
      <p:sp>
        <p:nvSpPr>
          <p:cNvPr id="13" name="Rectangle 7"/>
          <p:cNvSpPr>
            <a:spLocks noChangeArrowheads="1"/>
          </p:cNvSpPr>
          <p:nvPr/>
        </p:nvSpPr>
        <p:spPr bwMode="auto">
          <a:xfrm>
            <a:off x="1533229" y="2527300"/>
            <a:ext cx="6192838" cy="1584325"/>
          </a:xfrm>
          <a:prstGeom prst="rect">
            <a:avLst/>
          </a:prstGeom>
          <a:gradFill rotWithShape="1">
            <a:gsLst>
              <a:gs pos="0">
                <a:srgbClr val="D43C38"/>
              </a:gs>
              <a:gs pos="100000">
                <a:srgbClr val="FF6D4B"/>
              </a:gs>
            </a:gsLst>
            <a:lin ang="5400000" scaled="1"/>
          </a:gradFill>
          <a:ln w="9525">
            <a:solidFill>
              <a:schemeClr val="tx1"/>
            </a:solidFill>
            <a:miter lim="800000"/>
            <a:headEnd/>
            <a:tailEnd/>
          </a:ln>
        </p:spPr>
        <p:txBody>
          <a:bodyPr wrap="none" anchor="ctr"/>
          <a:lstStyle/>
          <a:p>
            <a:endParaRPr lang="de-DE" sz="1800">
              <a:latin typeface="Arial" pitchFamily="34" charset="0"/>
            </a:endParaRPr>
          </a:p>
        </p:txBody>
      </p:sp>
      <p:sp>
        <p:nvSpPr>
          <p:cNvPr id="14" name="Rectangle 8"/>
          <p:cNvSpPr>
            <a:spLocks noChangeArrowheads="1"/>
          </p:cNvSpPr>
          <p:nvPr/>
        </p:nvSpPr>
        <p:spPr bwMode="auto">
          <a:xfrm>
            <a:off x="1547813" y="4149725"/>
            <a:ext cx="6192837" cy="2159000"/>
          </a:xfrm>
          <a:prstGeom prst="rect">
            <a:avLst/>
          </a:prstGeom>
          <a:gradFill rotWithShape="1">
            <a:gsLst>
              <a:gs pos="0">
                <a:srgbClr val="3DCF4E"/>
              </a:gs>
              <a:gs pos="100000">
                <a:srgbClr val="249031"/>
              </a:gs>
            </a:gsLst>
            <a:lin ang="5400000" scaled="1"/>
          </a:gradFill>
          <a:ln w="9525">
            <a:solidFill>
              <a:schemeClr val="tx1"/>
            </a:solidFill>
            <a:miter lim="800000"/>
            <a:headEnd/>
            <a:tailEnd/>
          </a:ln>
        </p:spPr>
        <p:txBody>
          <a:bodyPr wrap="none" anchor="ctr"/>
          <a:lstStyle/>
          <a:p>
            <a:endParaRPr lang="de-DE"/>
          </a:p>
        </p:txBody>
      </p:sp>
      <p:sp>
        <p:nvSpPr>
          <p:cNvPr id="15" name="Text Box 12"/>
          <p:cNvSpPr txBox="1">
            <a:spLocks noChangeArrowheads="1"/>
          </p:cNvSpPr>
          <p:nvPr/>
        </p:nvSpPr>
        <p:spPr bwMode="auto">
          <a:xfrm>
            <a:off x="3348038" y="3319463"/>
            <a:ext cx="2147887" cy="396875"/>
          </a:xfrm>
          <a:prstGeom prst="rect">
            <a:avLst/>
          </a:prstGeom>
          <a:noFill/>
          <a:ln w="9525">
            <a:noFill/>
            <a:miter lim="800000"/>
            <a:headEnd/>
            <a:tailEnd/>
          </a:ln>
        </p:spPr>
        <p:txBody>
          <a:bodyPr wrap="none">
            <a:spAutoFit/>
          </a:bodyPr>
          <a:lstStyle/>
          <a:p>
            <a:pPr algn="l"/>
            <a:r>
              <a:rPr lang="de-DE" sz="2000" b="1">
                <a:solidFill>
                  <a:schemeClr val="bg1"/>
                </a:solidFill>
                <a:latin typeface="Tahoma" pitchFamily="34" charset="0"/>
              </a:rPr>
              <a:t>Toleranzgrenze</a:t>
            </a:r>
          </a:p>
        </p:txBody>
      </p:sp>
      <p:sp>
        <p:nvSpPr>
          <p:cNvPr id="16" name="Rectangle 17"/>
          <p:cNvSpPr>
            <a:spLocks noChangeArrowheads="1"/>
          </p:cNvSpPr>
          <p:nvPr/>
        </p:nvSpPr>
        <p:spPr bwMode="auto">
          <a:xfrm>
            <a:off x="2411413" y="5589588"/>
            <a:ext cx="2160587" cy="287337"/>
          </a:xfrm>
          <a:prstGeom prst="rect">
            <a:avLst/>
          </a:prstGeom>
          <a:solidFill>
            <a:srgbClr val="C99043"/>
          </a:solidFill>
          <a:ln w="38100">
            <a:solidFill>
              <a:schemeClr val="tx1"/>
            </a:solidFill>
            <a:miter lim="800000"/>
            <a:headEnd/>
            <a:tailEnd/>
          </a:ln>
        </p:spPr>
        <p:txBody>
          <a:bodyPr wrap="none" anchor="ctr"/>
          <a:lstStyle/>
          <a:p>
            <a:r>
              <a:rPr lang="de-DE" sz="900" b="1">
                <a:latin typeface="Tahoma" pitchFamily="34" charset="0"/>
              </a:rPr>
              <a:t>Grundbelastung</a:t>
            </a:r>
          </a:p>
        </p:txBody>
      </p:sp>
      <p:sp>
        <p:nvSpPr>
          <p:cNvPr id="17" name="Rectangle 18"/>
          <p:cNvSpPr>
            <a:spLocks noChangeArrowheads="1"/>
          </p:cNvSpPr>
          <p:nvPr/>
        </p:nvSpPr>
        <p:spPr bwMode="auto">
          <a:xfrm>
            <a:off x="4594225" y="5157788"/>
            <a:ext cx="914400" cy="719137"/>
          </a:xfrm>
          <a:prstGeom prst="rect">
            <a:avLst/>
          </a:prstGeom>
          <a:solidFill>
            <a:srgbClr val="C99043"/>
          </a:solidFill>
          <a:ln w="38100">
            <a:solidFill>
              <a:schemeClr val="tx1"/>
            </a:solidFill>
            <a:miter lim="800000"/>
            <a:headEnd/>
            <a:tailEnd/>
          </a:ln>
        </p:spPr>
        <p:txBody>
          <a:bodyPr wrap="none" anchor="ctr"/>
          <a:lstStyle/>
          <a:p>
            <a:r>
              <a:rPr lang="de-DE" sz="1200" b="1">
                <a:latin typeface="Tahoma" pitchFamily="34" charset="0"/>
              </a:rPr>
              <a:t>Grund-</a:t>
            </a:r>
          </a:p>
          <a:p>
            <a:r>
              <a:rPr lang="de-DE" sz="1200" b="1">
                <a:latin typeface="Tahoma" pitchFamily="34" charset="0"/>
              </a:rPr>
              <a:t>belastung</a:t>
            </a:r>
          </a:p>
        </p:txBody>
      </p:sp>
      <p:sp>
        <p:nvSpPr>
          <p:cNvPr id="18" name="Rectangle 19"/>
          <p:cNvSpPr>
            <a:spLocks noChangeArrowheads="1"/>
          </p:cNvSpPr>
          <p:nvPr/>
        </p:nvSpPr>
        <p:spPr bwMode="auto">
          <a:xfrm>
            <a:off x="6300788" y="4868863"/>
            <a:ext cx="1274762" cy="1008062"/>
          </a:xfrm>
          <a:prstGeom prst="rect">
            <a:avLst/>
          </a:prstGeom>
          <a:solidFill>
            <a:srgbClr val="C99043"/>
          </a:solidFill>
          <a:ln w="38100">
            <a:solidFill>
              <a:schemeClr val="tx1"/>
            </a:solidFill>
            <a:miter lim="800000"/>
            <a:headEnd/>
            <a:tailEnd/>
          </a:ln>
        </p:spPr>
        <p:txBody>
          <a:bodyPr wrap="none" anchor="ctr"/>
          <a:lstStyle/>
          <a:p>
            <a:r>
              <a:rPr lang="de-DE" sz="1400" b="1">
                <a:latin typeface="Tahoma" pitchFamily="34" charset="0"/>
              </a:rPr>
              <a:t>Grund-</a:t>
            </a:r>
          </a:p>
          <a:p>
            <a:r>
              <a:rPr lang="de-DE" sz="1400" b="1">
                <a:latin typeface="Tahoma" pitchFamily="34" charset="0"/>
              </a:rPr>
              <a:t>belastung</a:t>
            </a:r>
          </a:p>
        </p:txBody>
      </p:sp>
      <p:sp>
        <p:nvSpPr>
          <p:cNvPr id="19" name="AutoShape 20"/>
          <p:cNvSpPr>
            <a:spLocks noChangeArrowheads="1"/>
          </p:cNvSpPr>
          <p:nvPr/>
        </p:nvSpPr>
        <p:spPr bwMode="auto">
          <a:xfrm>
            <a:off x="6659563" y="3716338"/>
            <a:ext cx="288925" cy="1079500"/>
          </a:xfrm>
          <a:prstGeom prst="upDownArrow">
            <a:avLst>
              <a:gd name="adj1" fmla="val 50000"/>
              <a:gd name="adj2" fmla="val 74725"/>
            </a:avLst>
          </a:prstGeom>
          <a:solidFill>
            <a:srgbClr val="ED2E1F"/>
          </a:solidFill>
          <a:ln w="9525">
            <a:solidFill>
              <a:schemeClr val="tx1"/>
            </a:solidFill>
            <a:miter lim="800000"/>
            <a:headEnd/>
            <a:tailEnd/>
          </a:ln>
        </p:spPr>
        <p:txBody>
          <a:bodyPr wrap="none" anchor="ctr"/>
          <a:lstStyle/>
          <a:p>
            <a:endParaRPr lang="de-DE"/>
          </a:p>
        </p:txBody>
      </p:sp>
      <p:sp>
        <p:nvSpPr>
          <p:cNvPr id="20" name="AutoShape 23"/>
          <p:cNvSpPr>
            <a:spLocks noChangeArrowheads="1"/>
          </p:cNvSpPr>
          <p:nvPr/>
        </p:nvSpPr>
        <p:spPr bwMode="auto">
          <a:xfrm>
            <a:off x="2051050" y="4149725"/>
            <a:ext cx="288925" cy="2087563"/>
          </a:xfrm>
          <a:prstGeom prst="upDownArrow">
            <a:avLst>
              <a:gd name="adj1" fmla="val 50000"/>
              <a:gd name="adj2" fmla="val 144506"/>
            </a:avLst>
          </a:prstGeom>
          <a:solidFill>
            <a:srgbClr val="ED2E1F"/>
          </a:solidFill>
          <a:ln w="9525">
            <a:solidFill>
              <a:schemeClr val="tx1"/>
            </a:solidFill>
            <a:miter lim="800000"/>
            <a:headEnd/>
            <a:tailEnd/>
          </a:ln>
        </p:spPr>
        <p:txBody>
          <a:bodyPr wrap="none" anchor="ctr"/>
          <a:lstStyle/>
          <a:p>
            <a:endParaRPr lang="de-DE"/>
          </a:p>
        </p:txBody>
      </p:sp>
      <p:sp>
        <p:nvSpPr>
          <p:cNvPr id="21" name="Text Box 24"/>
          <p:cNvSpPr txBox="1">
            <a:spLocks noChangeArrowheads="1"/>
          </p:cNvSpPr>
          <p:nvPr/>
        </p:nvSpPr>
        <p:spPr bwMode="auto">
          <a:xfrm>
            <a:off x="2339975" y="4995863"/>
            <a:ext cx="2057400" cy="304800"/>
          </a:xfrm>
          <a:prstGeom prst="rect">
            <a:avLst/>
          </a:prstGeom>
          <a:noFill/>
          <a:ln w="9525">
            <a:noFill/>
            <a:miter lim="800000"/>
            <a:headEnd/>
            <a:tailEnd/>
          </a:ln>
        </p:spPr>
        <p:txBody>
          <a:bodyPr wrap="none">
            <a:spAutoFit/>
          </a:bodyPr>
          <a:lstStyle/>
          <a:p>
            <a:r>
              <a:rPr lang="de-DE" sz="1400" b="1">
                <a:latin typeface="Tahoma" pitchFamily="34" charset="0"/>
              </a:rPr>
              <a:t>Belastungsspielraum</a:t>
            </a:r>
          </a:p>
        </p:txBody>
      </p:sp>
      <p:sp>
        <p:nvSpPr>
          <p:cNvPr id="22" name="AutoShape 10"/>
          <p:cNvSpPr>
            <a:spLocks noChangeArrowheads="1"/>
          </p:cNvSpPr>
          <p:nvPr/>
        </p:nvSpPr>
        <p:spPr bwMode="auto">
          <a:xfrm>
            <a:off x="1187450" y="1989138"/>
            <a:ext cx="485775" cy="4319587"/>
          </a:xfrm>
          <a:prstGeom prst="upArrow">
            <a:avLst>
              <a:gd name="adj1" fmla="val 50000"/>
              <a:gd name="adj2" fmla="val 222304"/>
            </a:avLst>
          </a:prstGeom>
          <a:solidFill>
            <a:schemeClr val="accent1"/>
          </a:solidFill>
          <a:ln w="9525">
            <a:solidFill>
              <a:schemeClr val="tx1"/>
            </a:solidFill>
            <a:miter lim="800000"/>
            <a:headEnd/>
            <a:tailEnd/>
          </a:ln>
        </p:spPr>
        <p:txBody>
          <a:bodyPr wrap="none" anchor="ctr"/>
          <a:lstStyle/>
          <a:p>
            <a:endParaRPr lang="de-DE" sz="1800">
              <a:latin typeface="Arial" pitchFamily="34" charset="0"/>
            </a:endParaRPr>
          </a:p>
        </p:txBody>
      </p:sp>
      <p:sp>
        <p:nvSpPr>
          <p:cNvPr id="23" name="Text Box 11"/>
          <p:cNvSpPr txBox="1">
            <a:spLocks noChangeArrowheads="1"/>
          </p:cNvSpPr>
          <p:nvPr/>
        </p:nvSpPr>
        <p:spPr bwMode="auto">
          <a:xfrm rot="-5400000">
            <a:off x="769938" y="5424488"/>
            <a:ext cx="1331912" cy="366712"/>
          </a:xfrm>
          <a:prstGeom prst="rect">
            <a:avLst/>
          </a:prstGeom>
          <a:noFill/>
          <a:ln w="9525">
            <a:noFill/>
            <a:miter lim="800000"/>
            <a:headEnd/>
            <a:tailEnd/>
          </a:ln>
        </p:spPr>
        <p:txBody>
          <a:bodyPr wrap="none">
            <a:spAutoFit/>
          </a:bodyPr>
          <a:lstStyle/>
          <a:p>
            <a:pPr algn="l"/>
            <a:r>
              <a:rPr lang="de-DE" sz="1800" b="1">
                <a:solidFill>
                  <a:schemeClr val="bg1"/>
                </a:solidFill>
                <a:latin typeface="Tahoma" pitchFamily="34" charset="0"/>
              </a:rPr>
              <a:t>Belastung</a:t>
            </a:r>
          </a:p>
        </p:txBody>
      </p:sp>
    </p:spTree>
    <p:extLst>
      <p:ext uri="{BB962C8B-B14F-4D97-AF65-F5344CB8AC3E}">
        <p14:creationId xmlns:p14="http://schemas.microsoft.com/office/powerpoint/2010/main" val="259440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8" y="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13" name="Abgerundetes Rechteck 12"/>
          <p:cNvSpPr/>
          <p:nvPr/>
        </p:nvSpPr>
        <p:spPr>
          <a:xfrm>
            <a:off x="1752899" y="390674"/>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Psychisches </a:t>
            </a:r>
            <a:r>
              <a:rPr lang="de-DE" sz="3200" b="1" dirty="0" smtClean="0">
                <a:solidFill>
                  <a:schemeClr val="tx1"/>
                </a:solidFill>
                <a:ea typeface="Tahoma" pitchFamily="34" charset="0"/>
                <a:cs typeface="Tahoma" pitchFamily="34" charset="0"/>
              </a:rPr>
              <a:t>Trauma </a:t>
            </a:r>
            <a:endParaRPr lang="de-DE" sz="3200" b="1" dirty="0">
              <a:solidFill>
                <a:schemeClr val="tx1"/>
              </a:solidFill>
              <a:ea typeface="Tahoma" pitchFamily="34" charset="0"/>
              <a:cs typeface="Tahoma" pitchFamily="34" charset="0"/>
            </a:endParaRPr>
          </a:p>
          <a:p>
            <a:pPr algn="ctr">
              <a:defRPr/>
            </a:pPr>
            <a:r>
              <a:rPr lang="de-DE" sz="2000" b="1" dirty="0">
                <a:solidFill>
                  <a:schemeClr val="tx1"/>
                </a:solidFill>
                <a:ea typeface="Tahoma" pitchFamily="34" charset="0"/>
                <a:cs typeface="Tahoma" pitchFamily="34" charset="0"/>
              </a:rPr>
              <a:t>ein Risiko im Einsatzdienst</a:t>
            </a:r>
          </a:p>
        </p:txBody>
      </p:sp>
      <p:sp>
        <p:nvSpPr>
          <p:cNvPr id="14" name="Text Box 8"/>
          <p:cNvSpPr txBox="1">
            <a:spLocks noChangeArrowheads="1"/>
          </p:cNvSpPr>
          <p:nvPr/>
        </p:nvSpPr>
        <p:spPr bwMode="auto">
          <a:xfrm>
            <a:off x="958850" y="1844675"/>
            <a:ext cx="7720013" cy="3540125"/>
          </a:xfrm>
          <a:prstGeom prst="rect">
            <a:avLst/>
          </a:prstGeom>
          <a:noFill/>
          <a:ln w="9525">
            <a:noFill/>
            <a:miter lim="800000"/>
            <a:headEnd/>
            <a:tailEnd/>
          </a:ln>
        </p:spPr>
        <p:txBody>
          <a:bodyPr wrap="none">
            <a:spAutoFit/>
          </a:bodyPr>
          <a:lstStyle/>
          <a:p>
            <a:pPr algn="l"/>
            <a:endParaRPr lang="de-DE" sz="2800" dirty="0">
              <a:latin typeface="Tahoma" pitchFamily="34" charset="0"/>
            </a:endParaRPr>
          </a:p>
          <a:p>
            <a:pPr algn="l"/>
            <a:r>
              <a:rPr lang="de-DE" sz="2800" dirty="0">
                <a:latin typeface="Tahoma" pitchFamily="34" charset="0"/>
              </a:rPr>
              <a:t>Der Begriff</a:t>
            </a:r>
            <a:r>
              <a:rPr lang="de-DE" sz="2800" dirty="0">
                <a:solidFill>
                  <a:schemeClr val="tx2"/>
                </a:solidFill>
                <a:latin typeface="Tahoma" pitchFamily="34" charset="0"/>
              </a:rPr>
              <a:t> </a:t>
            </a:r>
            <a:r>
              <a:rPr lang="de-DE" sz="2800" dirty="0">
                <a:solidFill>
                  <a:srgbClr val="ED2E1F"/>
                </a:solidFill>
                <a:latin typeface="Tahoma" pitchFamily="34" charset="0"/>
              </a:rPr>
              <a:t>„psychisches Trauma“</a:t>
            </a:r>
            <a:r>
              <a:rPr lang="de-DE" sz="2800" dirty="0">
                <a:solidFill>
                  <a:schemeClr val="tx2"/>
                </a:solidFill>
                <a:latin typeface="Tahoma" pitchFamily="34" charset="0"/>
              </a:rPr>
              <a:t> </a:t>
            </a:r>
            <a:r>
              <a:rPr lang="de-DE" sz="2800" dirty="0">
                <a:latin typeface="Tahoma" pitchFamily="34" charset="0"/>
              </a:rPr>
              <a:t>wird bei einer</a:t>
            </a:r>
          </a:p>
          <a:p>
            <a:pPr algn="l"/>
            <a:r>
              <a:rPr lang="de-DE" sz="2800" dirty="0">
                <a:latin typeface="Tahoma" pitchFamily="34" charset="0"/>
              </a:rPr>
              <a:t>seelischen Verletzung verwendet.</a:t>
            </a:r>
          </a:p>
          <a:p>
            <a:pPr algn="l"/>
            <a:endParaRPr lang="de-DE" sz="2800" dirty="0">
              <a:solidFill>
                <a:schemeClr val="tx2"/>
              </a:solidFill>
              <a:latin typeface="Tahoma" pitchFamily="34" charset="0"/>
            </a:endParaRPr>
          </a:p>
          <a:p>
            <a:pPr algn="l"/>
            <a:r>
              <a:rPr lang="de-DE" sz="2800" dirty="0">
                <a:latin typeface="Tahoma" pitchFamily="34" charset="0"/>
              </a:rPr>
              <a:t>Diese hat - wie bei jeder anderen Verletzung</a:t>
            </a:r>
          </a:p>
          <a:p>
            <a:pPr algn="l"/>
            <a:r>
              <a:rPr lang="de-DE" sz="2800" dirty="0">
                <a:latin typeface="Tahoma" pitchFamily="34" charset="0"/>
              </a:rPr>
              <a:t>a</a:t>
            </a:r>
            <a:r>
              <a:rPr lang="de-DE" sz="2800" dirty="0" smtClean="0">
                <a:latin typeface="Tahoma" pitchFamily="34" charset="0"/>
              </a:rPr>
              <a:t>uch </a:t>
            </a:r>
            <a:r>
              <a:rPr lang="de-DE" sz="2800" dirty="0">
                <a:latin typeface="Tahoma" pitchFamily="34" charset="0"/>
              </a:rPr>
              <a:t>- ihre Ursache oder ihren Auslöser in </a:t>
            </a:r>
          </a:p>
          <a:p>
            <a:pPr algn="l"/>
            <a:r>
              <a:rPr lang="de-DE" sz="2800" dirty="0">
                <a:latin typeface="Tahoma" pitchFamily="34" charset="0"/>
              </a:rPr>
              <a:t>einem von </a:t>
            </a:r>
            <a:r>
              <a:rPr lang="de-DE" sz="2800" dirty="0">
                <a:solidFill>
                  <a:srgbClr val="ED2E1F"/>
                </a:solidFill>
                <a:latin typeface="Tahoma" pitchFamily="34" charset="0"/>
              </a:rPr>
              <a:t>außen einwirkenden Ereignis.</a:t>
            </a:r>
          </a:p>
          <a:p>
            <a:pPr algn="l"/>
            <a:endParaRPr lang="de-DE" sz="2800" b="1" dirty="0">
              <a:solidFill>
                <a:schemeClr val="tx2"/>
              </a:solidFill>
              <a:latin typeface="Tahoma" pitchFamily="34" charset="0"/>
            </a:endParaRPr>
          </a:p>
        </p:txBody>
      </p:sp>
    </p:spTree>
    <p:extLst>
      <p:ext uri="{BB962C8B-B14F-4D97-AF65-F5344CB8AC3E}">
        <p14:creationId xmlns:p14="http://schemas.microsoft.com/office/powerpoint/2010/main" val="11303243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37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13" name="Abgerundetes Rechteck 12"/>
          <p:cNvSpPr/>
          <p:nvPr/>
        </p:nvSpPr>
        <p:spPr>
          <a:xfrm>
            <a:off x="1715604" y="390674"/>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Ein kritisches Ereignis</a:t>
            </a:r>
            <a:endParaRPr lang="de-DE" sz="2000" b="1" dirty="0">
              <a:solidFill>
                <a:schemeClr val="tx1"/>
              </a:solidFill>
              <a:ea typeface="Tahoma" pitchFamily="34" charset="0"/>
              <a:cs typeface="Tahoma" pitchFamily="34" charset="0"/>
            </a:endParaRPr>
          </a:p>
        </p:txBody>
      </p:sp>
      <p:sp>
        <p:nvSpPr>
          <p:cNvPr id="14" name="Text Box 6"/>
          <p:cNvSpPr txBox="1">
            <a:spLocks noChangeArrowheads="1"/>
          </p:cNvSpPr>
          <p:nvPr/>
        </p:nvSpPr>
        <p:spPr bwMode="auto">
          <a:xfrm>
            <a:off x="971550" y="1844675"/>
            <a:ext cx="8172450" cy="4216400"/>
          </a:xfrm>
          <a:prstGeom prst="rect">
            <a:avLst/>
          </a:prstGeom>
          <a:noFill/>
          <a:ln w="9525">
            <a:noFill/>
            <a:miter lim="800000"/>
            <a:headEnd/>
            <a:tailEnd/>
          </a:ln>
        </p:spPr>
        <p:txBody>
          <a:bodyPr>
            <a:spAutoFit/>
          </a:bodyPr>
          <a:lstStyle/>
          <a:p>
            <a:pPr algn="l">
              <a:defRPr/>
            </a:pPr>
            <a:endParaRPr lang="de-DE" sz="2800" dirty="0">
              <a:latin typeface="Tahoma" pitchFamily="34" charset="0"/>
              <a:cs typeface="Arial" charset="0"/>
            </a:endParaRPr>
          </a:p>
          <a:p>
            <a:pPr algn="l">
              <a:defRPr/>
            </a:pPr>
            <a:r>
              <a:rPr lang="de-DE" sz="2800" dirty="0">
                <a:latin typeface="Tahoma" pitchFamily="34" charset="0"/>
                <a:cs typeface="Arial" charset="0"/>
              </a:rPr>
              <a:t>Der Beginn jeden psychischen Traumas ist ein kritisches Ereignis.</a:t>
            </a:r>
          </a:p>
          <a:p>
            <a:pPr algn="l">
              <a:defRPr/>
            </a:pPr>
            <a:endParaRPr lang="de-DE" sz="2800" dirty="0">
              <a:latin typeface="Tahoma" pitchFamily="34" charset="0"/>
              <a:cs typeface="Arial" charset="0"/>
            </a:endParaRPr>
          </a:p>
          <a:p>
            <a:pPr algn="l">
              <a:defRPr/>
            </a:pPr>
            <a:r>
              <a:rPr lang="de-DE" sz="2800" dirty="0">
                <a:latin typeface="Tahoma" pitchFamily="34" charset="0"/>
                <a:cs typeface="Arial" charset="0"/>
              </a:rPr>
              <a:t>„Ein Ereignis, das die</a:t>
            </a:r>
            <a:r>
              <a:rPr lang="de-DE" sz="2800" dirty="0">
                <a:effectLst>
                  <a:outerShdw blurRad="38100" dist="38100" dir="2700000" algn="tl">
                    <a:srgbClr val="000000"/>
                  </a:outerShdw>
                </a:effectLst>
                <a:latin typeface="Tahoma" pitchFamily="34" charset="0"/>
                <a:cs typeface="Arial" charset="0"/>
              </a:rPr>
              <a:t> </a:t>
            </a:r>
            <a:r>
              <a:rPr lang="de-DE" sz="2800" dirty="0">
                <a:solidFill>
                  <a:srgbClr val="ED2E1F"/>
                </a:solidFill>
                <a:latin typeface="Tahoma" pitchFamily="34" charset="0"/>
                <a:cs typeface="Arial" charset="0"/>
              </a:rPr>
              <a:t>gewohnten Bewältigungsmechanismen potenziell überfordert,</a:t>
            </a:r>
            <a:endParaRPr lang="de-DE" sz="1200" b="1" dirty="0">
              <a:solidFill>
                <a:schemeClr val="tx2"/>
              </a:solidFill>
              <a:effectLst>
                <a:outerShdw blurRad="38100" dist="38100" dir="2700000" algn="tl">
                  <a:srgbClr val="000000"/>
                </a:outerShdw>
              </a:effectLst>
              <a:latin typeface="Tahoma" pitchFamily="34" charset="0"/>
              <a:cs typeface="Arial" charset="0"/>
            </a:endParaRPr>
          </a:p>
          <a:p>
            <a:pPr algn="l">
              <a:defRPr/>
            </a:pPr>
            <a:r>
              <a:rPr lang="de-DE" sz="2800" dirty="0">
                <a:latin typeface="Tahoma" pitchFamily="34" charset="0"/>
                <a:cs typeface="Arial" charset="0"/>
              </a:rPr>
              <a:t>was zu psychischer Stressbelastung und Beeinträchtigung einer normalen Situationsanpassung führen kann.“</a:t>
            </a:r>
            <a:r>
              <a:rPr lang="de-DE" sz="2800" dirty="0">
                <a:effectLst>
                  <a:outerShdw blurRad="38100" dist="38100" dir="2700000" algn="tl">
                    <a:srgbClr val="000000"/>
                  </a:outerShdw>
                </a:effectLst>
                <a:latin typeface="Tahoma" pitchFamily="34" charset="0"/>
                <a:cs typeface="Arial" charset="0"/>
              </a:rPr>
              <a:t> </a:t>
            </a:r>
            <a:endParaRPr lang="de-DE" sz="2800" dirty="0">
              <a:latin typeface="Tahoma" pitchFamily="34" charset="0"/>
              <a:cs typeface="Arial" charset="0"/>
            </a:endParaRPr>
          </a:p>
          <a:p>
            <a:pPr algn="l">
              <a:defRPr/>
            </a:pPr>
            <a:r>
              <a:rPr lang="de-DE" sz="1600" dirty="0">
                <a:latin typeface="Tahoma" pitchFamily="34" charset="0"/>
                <a:cs typeface="Arial" charset="0"/>
              </a:rPr>
              <a:t>(</a:t>
            </a:r>
            <a:r>
              <a:rPr lang="de-DE" sz="1600" dirty="0" err="1">
                <a:latin typeface="Tahoma" pitchFamily="34" charset="0"/>
                <a:cs typeface="Arial" charset="0"/>
              </a:rPr>
              <a:t>Everly</a:t>
            </a:r>
            <a:r>
              <a:rPr lang="de-DE" sz="1600" dirty="0">
                <a:latin typeface="Tahoma" pitchFamily="34" charset="0"/>
                <a:cs typeface="Arial" charset="0"/>
              </a:rPr>
              <a:t> / </a:t>
            </a:r>
            <a:r>
              <a:rPr lang="de-DE" sz="1600" dirty="0" err="1">
                <a:latin typeface="Tahoma" pitchFamily="34" charset="0"/>
                <a:cs typeface="Arial" charset="0"/>
              </a:rPr>
              <a:t>Mitchell</a:t>
            </a:r>
            <a:r>
              <a:rPr lang="de-DE" sz="1600" dirty="0">
                <a:latin typeface="Tahoma" pitchFamily="34" charset="0"/>
                <a:cs typeface="Arial" charset="0"/>
              </a:rPr>
              <a:t> 2002)</a:t>
            </a:r>
          </a:p>
        </p:txBody>
      </p:sp>
    </p:spTree>
    <p:extLst>
      <p:ext uri="{BB962C8B-B14F-4D97-AF65-F5344CB8AC3E}">
        <p14:creationId xmlns:p14="http://schemas.microsoft.com/office/powerpoint/2010/main" val="113032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pic>
        <p:nvPicPr>
          <p:cNvPr id="717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370"/>
            <a:ext cx="9167441" cy="68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Line 3"/>
          <p:cNvSpPr>
            <a:spLocks noChangeShapeType="1"/>
          </p:cNvSpPr>
          <p:nvPr/>
        </p:nvSpPr>
        <p:spPr bwMode="auto">
          <a:xfrm>
            <a:off x="160734" y="676424"/>
            <a:ext cx="8693051" cy="1117"/>
          </a:xfrm>
          <a:prstGeom prst="line">
            <a:avLst/>
          </a:prstGeom>
          <a:noFill/>
          <a:ln w="9525">
            <a:solidFill>
              <a:srgbClr val="4C4C4C"/>
            </a:solidFill>
            <a:round/>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3" name="Picture 4">
            <a:hlinkClick r:id="rId4" action="ppaction://hlinksldjump"/>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84"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5">
            <a:hlinkClick r:id="" action="ppaction://noaction"/>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56" y="6474023"/>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6" name="Rectangle 7"/>
          <p:cNvSpPr>
            <a:spLocks/>
          </p:cNvSpPr>
          <p:nvPr/>
        </p:nvSpPr>
        <p:spPr bwMode="auto">
          <a:xfrm>
            <a:off x="8527998" y="6527602"/>
            <a:ext cx="1269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spAutoFit/>
          </a:bodyPr>
          <a:lstStyle>
            <a:lvl1pPr marL="39688" eaLnBrk="0" hangingPunct="0">
              <a:defRPr sz="1600">
                <a:solidFill>
                  <a:srgbClr val="000000"/>
                </a:solidFill>
                <a:latin typeface="Arial" pitchFamily="34" charset="0"/>
                <a:ea typeface="ヒラギノ角ゴ ProN W3" charset="-128"/>
                <a:sym typeface="Arial" pitchFamily="34" charset="0"/>
              </a:defRPr>
            </a:lvl1pPr>
            <a:lvl2pPr marL="742950" indent="-285750" eaLnBrk="0" hangingPunct="0">
              <a:defRPr sz="1600">
                <a:solidFill>
                  <a:srgbClr val="000000"/>
                </a:solidFill>
                <a:latin typeface="Arial" pitchFamily="34" charset="0"/>
                <a:ea typeface="ヒラギノ角ゴ ProN W3" charset="-128"/>
                <a:sym typeface="Arial" pitchFamily="34" charset="0"/>
              </a:defRPr>
            </a:lvl2pPr>
            <a:lvl3pPr marL="1143000" indent="-228600" eaLnBrk="0" hangingPunct="0">
              <a:defRPr sz="1600">
                <a:solidFill>
                  <a:srgbClr val="000000"/>
                </a:solidFill>
                <a:latin typeface="Arial" pitchFamily="34" charset="0"/>
                <a:ea typeface="ヒラギノ角ゴ ProN W3" charset="-128"/>
                <a:sym typeface="Arial" pitchFamily="34" charset="0"/>
              </a:defRPr>
            </a:lvl3pPr>
            <a:lvl4pPr marL="1600200" indent="-228600" eaLnBrk="0" hangingPunct="0">
              <a:defRPr sz="1600">
                <a:solidFill>
                  <a:srgbClr val="000000"/>
                </a:solidFill>
                <a:latin typeface="Arial" pitchFamily="34" charset="0"/>
                <a:ea typeface="ヒラギノ角ゴ ProN W3" charset="-128"/>
                <a:sym typeface="Arial" pitchFamily="34" charset="0"/>
              </a:defRPr>
            </a:lvl4pPr>
            <a:lvl5pPr marL="2057400" indent="-228600" eaLnBrk="0" hangingPunct="0">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charset="-128"/>
                <a:sym typeface="Arial" pitchFamily="34" charset="0"/>
              </a:defRPr>
            </a:lvl9pPr>
          </a:lstStyle>
          <a:p>
            <a:pPr algn="ctr" eaLnBrk="1" hangingPunct="1"/>
            <a:r>
              <a:rPr lang="en-US" altLang="de-DE" sz="800">
                <a:solidFill>
                  <a:schemeClr val="tx1"/>
                </a:solidFill>
                <a:ea typeface="MS PGothic" pitchFamily="34" charset="-128"/>
              </a:rPr>
              <a:t>4</a:t>
            </a:r>
          </a:p>
        </p:txBody>
      </p:sp>
      <p:sp>
        <p:nvSpPr>
          <p:cNvPr id="7177" name="Rectangle 6"/>
          <p:cNvSpPr>
            <a:spLocks/>
          </p:cNvSpPr>
          <p:nvPr/>
        </p:nvSpPr>
        <p:spPr bwMode="auto">
          <a:xfrm>
            <a:off x="3854277" y="390674"/>
            <a:ext cx="5027414" cy="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576" bIns="0"/>
          <a:lstStyle>
            <a:lvl1pPr marL="508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1pPr>
            <a:lvl2pPr marL="742950" indent="-28575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2pPr>
            <a:lvl3pPr marL="11430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3pPr>
            <a:lvl4pPr marL="16002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4pPr>
            <a:lvl5pPr marL="2057400" indent="-228600" eaLnBrk="0" hangingPunct="0">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tabLst>
                <a:tab pos="1003300" algn="l"/>
                <a:tab pos="1968500" algn="l"/>
                <a:tab pos="2921000" algn="l"/>
                <a:tab pos="3886200" algn="l"/>
                <a:tab pos="4864100" algn="l"/>
                <a:tab pos="5816600" algn="l"/>
                <a:tab pos="6781800" algn="l"/>
                <a:tab pos="7200900" algn="l"/>
                <a:tab pos="7315200" algn="l"/>
              </a:tabLst>
              <a:defRPr sz="1600">
                <a:solidFill>
                  <a:srgbClr val="000000"/>
                </a:solidFill>
                <a:latin typeface="Arial" pitchFamily="34" charset="0"/>
                <a:ea typeface="ヒラギノ角ゴ ProN W3" charset="-128"/>
                <a:sym typeface="Arial" pitchFamily="34" charset="0"/>
              </a:defRPr>
            </a:lvl9pPr>
          </a:lstStyle>
          <a:p>
            <a:pPr algn="r" eaLnBrk="1" hangingPunct="1">
              <a:lnSpc>
                <a:spcPct val="93000"/>
              </a:lnSpc>
            </a:pPr>
            <a:endParaRPr lang="en-US" altLang="de-DE" sz="1700" dirty="0">
              <a:solidFill>
                <a:srgbClr val="698AA2"/>
              </a:solidFill>
              <a:ea typeface="MS PGothic" pitchFamily="34" charset="-128"/>
              <a:sym typeface="Arial Bold"/>
            </a:endParaRPr>
          </a:p>
        </p:txBody>
      </p:sp>
      <p:sp>
        <p:nvSpPr>
          <p:cNvPr id="13" name="Abgerundetes Rechteck 12"/>
          <p:cNvSpPr/>
          <p:nvPr/>
        </p:nvSpPr>
        <p:spPr>
          <a:xfrm>
            <a:off x="1704917" y="469694"/>
            <a:ext cx="7128792" cy="864096"/>
          </a:xfrm>
          <a:prstGeom prst="roundRect">
            <a:avLst/>
          </a:prstGeom>
          <a:gradFill flip="none" rotWithShape="1">
            <a:gsLst>
              <a:gs pos="0">
                <a:srgbClr val="17375E">
                  <a:tint val="66000"/>
                  <a:satMod val="160000"/>
                </a:srgbClr>
              </a:gs>
              <a:gs pos="50000">
                <a:srgbClr val="17375E">
                  <a:tint val="44500"/>
                  <a:satMod val="160000"/>
                </a:srgbClr>
              </a:gs>
              <a:gs pos="100000">
                <a:srgbClr val="17375E">
                  <a:tint val="23500"/>
                  <a:satMod val="160000"/>
                </a:srgbClr>
              </a:gs>
            </a:gsLst>
            <a:path path="circle">
              <a:fillToRect l="50000" t="50000" r="50000" b="50000"/>
            </a:path>
            <a:tileRect/>
          </a:gradFill>
          <a:ln w="28575">
            <a:solidFill>
              <a:srgbClr val="17375E">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3200" b="1" dirty="0">
                <a:solidFill>
                  <a:schemeClr val="tx1"/>
                </a:solidFill>
                <a:ea typeface="Tahoma" pitchFamily="34" charset="0"/>
                <a:cs typeface="Tahoma" pitchFamily="34" charset="0"/>
              </a:rPr>
              <a:t>Ein kritisches Ereignis</a:t>
            </a:r>
            <a:endParaRPr lang="de-DE" sz="2000" b="1" dirty="0">
              <a:solidFill>
                <a:schemeClr val="tx1"/>
              </a:solidFill>
              <a:ea typeface="Tahoma" pitchFamily="34" charset="0"/>
              <a:cs typeface="Tahoma" pitchFamily="34" charset="0"/>
            </a:endParaRPr>
          </a:p>
        </p:txBody>
      </p:sp>
      <p:sp>
        <p:nvSpPr>
          <p:cNvPr id="14" name="Text Box 2"/>
          <p:cNvSpPr txBox="1">
            <a:spLocks noChangeArrowheads="1"/>
          </p:cNvSpPr>
          <p:nvPr/>
        </p:nvSpPr>
        <p:spPr bwMode="auto">
          <a:xfrm>
            <a:off x="933450" y="1844675"/>
            <a:ext cx="6696075" cy="4402138"/>
          </a:xfrm>
          <a:prstGeom prst="rect">
            <a:avLst/>
          </a:prstGeom>
          <a:noFill/>
          <a:ln w="9525">
            <a:noFill/>
            <a:miter lim="800000"/>
            <a:headEnd/>
            <a:tailEnd/>
          </a:ln>
        </p:spPr>
        <p:txBody>
          <a:bodyPr wrap="none">
            <a:spAutoFit/>
          </a:bodyPr>
          <a:lstStyle/>
          <a:p>
            <a:pPr algn="l">
              <a:defRPr/>
            </a:pPr>
            <a:endParaRPr lang="de-DE" sz="2800" dirty="0">
              <a:latin typeface="Tahoma" pitchFamily="34" charset="0"/>
              <a:cs typeface="Arial" charset="0"/>
            </a:endParaRPr>
          </a:p>
          <a:p>
            <a:pPr algn="l">
              <a:defRPr/>
            </a:pPr>
            <a:r>
              <a:rPr lang="de-DE" sz="2800" dirty="0">
                <a:latin typeface="Tahoma" pitchFamily="34" charset="0"/>
                <a:cs typeface="Arial" charset="0"/>
              </a:rPr>
              <a:t>Welche Situationen als kritische Einsatz-</a:t>
            </a:r>
          </a:p>
          <a:p>
            <a:pPr algn="l">
              <a:defRPr/>
            </a:pPr>
            <a:r>
              <a:rPr lang="de-DE" sz="2800" dirty="0" err="1">
                <a:latin typeface="Tahoma" pitchFamily="34" charset="0"/>
                <a:cs typeface="Arial" charset="0"/>
              </a:rPr>
              <a:t>situationen</a:t>
            </a:r>
            <a:r>
              <a:rPr lang="de-DE" sz="2800" dirty="0">
                <a:latin typeface="Tahoma" pitchFamily="34" charset="0"/>
                <a:cs typeface="Arial" charset="0"/>
              </a:rPr>
              <a:t> gewertet werden, lässt sich </a:t>
            </a:r>
          </a:p>
          <a:p>
            <a:pPr algn="l">
              <a:defRPr/>
            </a:pPr>
            <a:r>
              <a:rPr lang="de-DE" sz="2800" dirty="0">
                <a:latin typeface="Tahoma" pitchFamily="34" charset="0"/>
                <a:cs typeface="Arial" charset="0"/>
              </a:rPr>
              <a:t>nicht so einfach festlegen.</a:t>
            </a:r>
          </a:p>
          <a:p>
            <a:pPr algn="l">
              <a:defRPr/>
            </a:pPr>
            <a:endParaRPr lang="de-DE" sz="2800" dirty="0">
              <a:solidFill>
                <a:schemeClr val="tx2"/>
              </a:solidFill>
              <a:latin typeface="Tahoma" pitchFamily="34" charset="0"/>
              <a:cs typeface="Arial" charset="0"/>
            </a:endParaRPr>
          </a:p>
          <a:p>
            <a:pPr algn="l">
              <a:defRPr/>
            </a:pPr>
            <a:r>
              <a:rPr lang="de-DE" sz="2800" dirty="0">
                <a:latin typeface="Tahoma" pitchFamily="34" charset="0"/>
                <a:cs typeface="Arial" charset="0"/>
              </a:rPr>
              <a:t>Viele, zumeist </a:t>
            </a:r>
            <a:r>
              <a:rPr lang="de-DE" sz="2800" dirty="0">
                <a:solidFill>
                  <a:srgbClr val="ED2E1F"/>
                </a:solidFill>
                <a:latin typeface="Tahoma" pitchFamily="34" charset="0"/>
                <a:cs typeface="Arial" charset="0"/>
              </a:rPr>
              <a:t>subjektive Faktoren,</a:t>
            </a:r>
            <a:endParaRPr lang="de-DE" sz="2800" u="sng" dirty="0">
              <a:solidFill>
                <a:schemeClr val="tx2"/>
              </a:solidFill>
              <a:latin typeface="Tahoma" pitchFamily="34" charset="0"/>
              <a:cs typeface="Arial" charset="0"/>
            </a:endParaRPr>
          </a:p>
          <a:p>
            <a:pPr algn="l">
              <a:defRPr/>
            </a:pPr>
            <a:r>
              <a:rPr lang="de-DE" sz="2800" dirty="0">
                <a:latin typeface="Tahoma" pitchFamily="34" charset="0"/>
                <a:cs typeface="Arial" charset="0"/>
              </a:rPr>
              <a:t>spielen hierbei eine entscheidende Rolle.</a:t>
            </a:r>
            <a:r>
              <a:rPr lang="de-DE" sz="1800" dirty="0">
                <a:effectLst>
                  <a:outerShdw blurRad="38100" dist="38100" dir="2700000" algn="tl">
                    <a:srgbClr val="000000"/>
                  </a:outerShdw>
                </a:effectLst>
                <a:latin typeface="Tahoma" pitchFamily="34" charset="0"/>
                <a:cs typeface="Arial" charset="0"/>
              </a:rPr>
              <a:t> </a:t>
            </a:r>
            <a:endParaRPr lang="de-DE" sz="1800" dirty="0">
              <a:latin typeface="Tahoma" pitchFamily="34" charset="0"/>
              <a:cs typeface="Arial" charset="0"/>
            </a:endParaRPr>
          </a:p>
          <a:p>
            <a:pPr algn="l">
              <a:defRPr/>
            </a:pPr>
            <a:endParaRPr lang="de-DE" sz="2800" b="1" dirty="0">
              <a:solidFill>
                <a:schemeClr val="tx2"/>
              </a:solidFill>
              <a:latin typeface="Tahoma" pitchFamily="34" charset="0"/>
              <a:cs typeface="Arial" charset="0"/>
            </a:endParaRPr>
          </a:p>
          <a:p>
            <a:pPr algn="l">
              <a:defRPr/>
            </a:pPr>
            <a:endParaRPr lang="de-DE" sz="2800" b="1" dirty="0">
              <a:solidFill>
                <a:schemeClr val="tx2"/>
              </a:solidFill>
              <a:latin typeface="Tahoma" pitchFamily="34" charset="0"/>
              <a:cs typeface="Arial" charset="0"/>
            </a:endParaRPr>
          </a:p>
          <a:p>
            <a:pPr algn="l">
              <a:defRPr/>
            </a:pPr>
            <a:r>
              <a:rPr lang="de-DE" sz="2800" b="1" dirty="0">
                <a:solidFill>
                  <a:schemeClr val="tx2"/>
                </a:solidFill>
                <a:latin typeface="Tahoma" pitchFamily="34" charset="0"/>
                <a:cs typeface="Arial" charset="0"/>
              </a:rPr>
              <a:t> </a:t>
            </a:r>
          </a:p>
        </p:txBody>
      </p:sp>
    </p:spTree>
    <p:extLst>
      <p:ext uri="{BB962C8B-B14F-4D97-AF65-F5344CB8AC3E}">
        <p14:creationId xmlns:p14="http://schemas.microsoft.com/office/powerpoint/2010/main" val="113032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1128</Words>
  <Application>Microsoft Office PowerPoint</Application>
  <PresentationFormat>Bildschirmpräsentation (4:3)</PresentationFormat>
  <Paragraphs>320</Paragraphs>
  <Slides>24</Slides>
  <Notes>24</Notes>
  <HiddenSlides>3</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24</vt:i4>
      </vt:variant>
    </vt:vector>
  </HeadingPairs>
  <TitlesOfParts>
    <vt:vector size="37" baseType="lpstr">
      <vt:lpstr>MS PGothic</vt:lpstr>
      <vt:lpstr>Arial</vt:lpstr>
      <vt:lpstr>Arial Black</vt:lpstr>
      <vt:lpstr>Arial Bold</vt:lpstr>
      <vt:lpstr>Arial Unicode MS</vt:lpstr>
      <vt:lpstr>Calibri</vt:lpstr>
      <vt:lpstr>Century Gothic</vt:lpstr>
      <vt:lpstr>Courier New</vt:lpstr>
      <vt:lpstr>Palatino Linotype</vt:lpstr>
      <vt:lpstr>Tahoma</vt:lpstr>
      <vt:lpstr>Wingdings</vt:lpstr>
      <vt:lpstr>ヒラギノ角ゴ ProN W6</vt:lpstr>
      <vt:lpstr>Executive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Stadt Münster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Guido Blömker</dc:creator>
  <cp:lastModifiedBy>Jörg Bricke</cp:lastModifiedBy>
  <cp:revision>37</cp:revision>
  <dcterms:created xsi:type="dcterms:W3CDTF">2019-01-21T06:44:46Z</dcterms:created>
  <dcterms:modified xsi:type="dcterms:W3CDTF">2021-12-21T15:40:02Z</dcterms:modified>
</cp:coreProperties>
</file>