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9" r:id="rId17"/>
    <p:sldId id="277" r:id="rId18"/>
    <p:sldId id="278" r:id="rId19"/>
    <p:sldId id="260" r:id="rId20"/>
    <p:sldId id="282" r:id="rId21"/>
    <p:sldId id="274" r:id="rId22"/>
    <p:sldId id="281" r:id="rId23"/>
    <p:sldId id="275" r:id="rId24"/>
    <p:sldId id="276" r:id="rId25"/>
    <p:sldId id="279" r:id="rId26"/>
    <p:sldId id="280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ACF7-5F87-4076-B50A-08A3AF1C671C}" type="datetimeFigureOut">
              <a:rPr lang="de-DE" smtClean="0"/>
              <a:t>08.07.2018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6A-6F9E-4305-9F77-9EF843940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99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ACF7-5F87-4076-B50A-08A3AF1C671C}" type="datetimeFigureOut">
              <a:rPr lang="de-DE" smtClean="0"/>
              <a:t>08.07.2018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6A-6F9E-4305-9F77-9EF843940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05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ACF7-5F87-4076-B50A-08A3AF1C671C}" type="datetimeFigureOut">
              <a:rPr lang="de-DE" smtClean="0"/>
              <a:t>08.07.2018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6A-6F9E-4305-9F77-9EF843940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60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ACF7-5F87-4076-B50A-08A3AF1C671C}" type="datetimeFigureOut">
              <a:rPr lang="de-DE" smtClean="0"/>
              <a:t>08.07.2018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6A-6F9E-4305-9F77-9EF843940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54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ACF7-5F87-4076-B50A-08A3AF1C671C}" type="datetimeFigureOut">
              <a:rPr lang="de-DE" smtClean="0"/>
              <a:t>08.07.2018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6A-6F9E-4305-9F77-9EF843940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98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ACF7-5F87-4076-B50A-08A3AF1C671C}" type="datetimeFigureOut">
              <a:rPr lang="de-DE" smtClean="0"/>
              <a:t>08.07.2018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6A-6F9E-4305-9F77-9EF843940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82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ACF7-5F87-4076-B50A-08A3AF1C671C}" type="datetimeFigureOut">
              <a:rPr lang="de-DE" smtClean="0"/>
              <a:t>08.07.2018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6A-6F9E-4305-9F77-9EF843940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86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ACF7-5F87-4076-B50A-08A3AF1C671C}" type="datetimeFigureOut">
              <a:rPr lang="de-DE" smtClean="0"/>
              <a:t>08.07.2018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6A-6F9E-4305-9F77-9EF843940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60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ACF7-5F87-4076-B50A-08A3AF1C671C}" type="datetimeFigureOut">
              <a:rPr lang="de-DE" smtClean="0"/>
              <a:t>08.07.2018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6A-6F9E-4305-9F77-9EF843940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9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ACF7-5F87-4076-B50A-08A3AF1C671C}" type="datetimeFigureOut">
              <a:rPr lang="de-DE" smtClean="0"/>
              <a:t>08.07.2018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6A-6F9E-4305-9F77-9EF843940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55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ACF7-5F87-4076-B50A-08A3AF1C671C}" type="datetimeFigureOut">
              <a:rPr lang="de-DE" smtClean="0"/>
              <a:t>08.07.2018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6A-6F9E-4305-9F77-9EF843940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53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BACF7-5F87-4076-B50A-08A3AF1C671C}" type="datetimeFigureOut">
              <a:rPr lang="de-DE" smtClean="0"/>
              <a:t>08.07.2018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A646A-6F9E-4305-9F77-9EF843940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08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/index.php?title=Datei:StBM.gif&amp;filetimestamp=20110414104037&amp;" TargetMode="External"/><Relationship Id="rId13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5.gif"/><Relationship Id="rId12" Type="http://schemas.openxmlformats.org/officeDocument/2006/relationships/hyperlink" Target="https://de.wikipedia.org/w/index.php?title=Datei:KBM.gif&amp;filetimestamp=20110414103435&amp;" TargetMode="External"/><Relationship Id="rId2" Type="http://schemas.openxmlformats.org/officeDocument/2006/relationships/hyperlink" Target="https://de.wikipedia.org/w/index.php?title=Datei:SZF.gif&amp;filetimestamp=20110414104302&amp;" TargetMode="Externa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.wikipedia.org/w/index.php?title=Datei:SStBM.gif&amp;filetimestamp=20110414103931&amp;" TargetMode="External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5" Type="http://schemas.openxmlformats.org/officeDocument/2006/relationships/image" Target="../media/image19.gif"/><Relationship Id="rId10" Type="http://schemas.openxmlformats.org/officeDocument/2006/relationships/hyperlink" Target="https://de.wikipedia.org/w/index.php?title=Datei:SKBM.gif&amp;filetimestamp=20110414103822&amp;" TargetMode="External"/><Relationship Id="rId4" Type="http://schemas.openxmlformats.org/officeDocument/2006/relationships/hyperlink" Target="https://de.wikipedia.org/w/index.php?title=Datei:ZF.gif&amp;filetimestamp=20110414104353&amp;" TargetMode="External"/><Relationship Id="rId9" Type="http://schemas.openxmlformats.org/officeDocument/2006/relationships/image" Target="../media/image16.gif"/><Relationship Id="rId14" Type="http://schemas.openxmlformats.org/officeDocument/2006/relationships/hyperlink" Target="https://de.wikipedia.org/w/index.php?title=Datei:SBBM.gif&amp;filetimestamp=20110414103650&amp;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3.gif"/><Relationship Id="rId2" Type="http://schemas.openxmlformats.org/officeDocument/2006/relationships/hyperlink" Target="https://de.wikipedia.org/wiki/Datei:JFW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.wikipedia.org/w/index.php?title=Datei:KJFW.gif&amp;filetimestamp=20110414103553&amp;" TargetMode="External"/><Relationship Id="rId5" Type="http://schemas.openxmlformats.org/officeDocument/2006/relationships/image" Target="../media/image22.gif"/><Relationship Id="rId4" Type="http://schemas.openxmlformats.org/officeDocument/2006/relationships/hyperlink" Target="https://de.wikipedia.org/w/index.php?title=Datei:StJFW.gif&amp;filetimestamp=20110414104157&amp;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352928" cy="1008112"/>
          </a:xfrm>
        </p:spPr>
        <p:txBody>
          <a:bodyPr/>
          <a:lstStyle/>
          <a:p>
            <a:r>
              <a:rPr lang="de-DE" dirty="0" smtClean="0"/>
              <a:t>Gliederung der Feuerwehr Münster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550222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Berufsfeuerwehr (ca. 350)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Freiwillige Feuerwehr (ca. 650)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sz="2400" dirty="0" smtClean="0"/>
              <a:t>20 Löschzüge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sz="2400" dirty="0" smtClean="0"/>
              <a:t>LZ21 – Hiltrup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sz="2400" dirty="0" smtClean="0"/>
              <a:t>LZ22 – </a:t>
            </a:r>
            <a:r>
              <a:rPr lang="de-DE" sz="2400" dirty="0" err="1" smtClean="0"/>
              <a:t>Amelsbüren</a:t>
            </a:r>
            <a:endParaRPr lang="de-DE" sz="24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sz="2400" dirty="0" smtClean="0"/>
              <a:t>LZ23 - </a:t>
            </a:r>
            <a:r>
              <a:rPr lang="de-DE" sz="2400" dirty="0" err="1" smtClean="0"/>
              <a:t>Loevelingloh</a:t>
            </a:r>
            <a:endParaRPr lang="de-DE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Ehrenabteilung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Einsatzabteilung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54" y="1268760"/>
            <a:ext cx="20478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012160" y="40225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Gottfried </a:t>
            </a:r>
            <a:r>
              <a:rPr lang="de-DE" dirty="0" err="1" smtClean="0"/>
              <a:t>Wingler</a:t>
            </a:r>
            <a:r>
              <a:rPr lang="de-DE" dirty="0" smtClean="0"/>
              <a:t>-Scholz</a:t>
            </a:r>
          </a:p>
          <a:p>
            <a:r>
              <a:rPr lang="de-DE" dirty="0" smtClean="0"/>
              <a:t>       ( Amtsleiter 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89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648072"/>
          </a:xfrm>
        </p:spPr>
        <p:txBody>
          <a:bodyPr/>
          <a:lstStyle/>
          <a:p>
            <a:r>
              <a:rPr lang="de-DE" dirty="0" smtClean="0"/>
              <a:t>Dienstgrade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11560" y="112474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Oberbrandmeister / -</a:t>
            </a:r>
            <a:r>
              <a:rPr lang="de-DE" dirty="0" smtClean="0"/>
              <a:t>in</a:t>
            </a:r>
            <a:endParaRPr lang="de-DE" dirty="0"/>
          </a:p>
        </p:txBody>
      </p:sp>
      <p:pic>
        <p:nvPicPr>
          <p:cNvPr id="8195" name="Picture 3" descr="Oberbrandmeister / Oberbrandmeiste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08695"/>
            <a:ext cx="1656184" cy="38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648072"/>
          </a:xfrm>
        </p:spPr>
        <p:txBody>
          <a:bodyPr/>
          <a:lstStyle/>
          <a:p>
            <a:r>
              <a:rPr lang="de-DE" dirty="0" smtClean="0"/>
              <a:t>Dienstgrade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11560" y="112474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Hauptbrandmeister / -in</a:t>
            </a:r>
          </a:p>
        </p:txBody>
      </p:sp>
      <p:pic>
        <p:nvPicPr>
          <p:cNvPr id="7171" name="Picture 3" descr="Hauptbrandmeister / Hauptbrandmeiste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09410"/>
            <a:ext cx="1656184" cy="38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648072"/>
          </a:xfrm>
        </p:spPr>
        <p:txBody>
          <a:bodyPr/>
          <a:lstStyle/>
          <a:p>
            <a:r>
              <a:rPr lang="de-DE" dirty="0" smtClean="0"/>
              <a:t>Dienstgrade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11560" y="112474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Brandinspektor / -in</a:t>
            </a:r>
          </a:p>
        </p:txBody>
      </p:sp>
      <p:pic>
        <p:nvPicPr>
          <p:cNvPr id="6147" name="Picture 3" descr="Brandinspektor / Brandinspekto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04" y="1286383"/>
            <a:ext cx="1840251" cy="433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648072"/>
          </a:xfrm>
        </p:spPr>
        <p:txBody>
          <a:bodyPr/>
          <a:lstStyle/>
          <a:p>
            <a:r>
              <a:rPr lang="de-DE" dirty="0" smtClean="0"/>
              <a:t>Dienstgrade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11560" y="112474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Brandoberinspektor / -in</a:t>
            </a:r>
          </a:p>
        </p:txBody>
      </p:sp>
      <p:pic>
        <p:nvPicPr>
          <p:cNvPr id="5123" name="Picture 3" descr="Brandoberinspektor / Brandoberinspekto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62" y="1196751"/>
            <a:ext cx="1652584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648072"/>
          </a:xfrm>
        </p:spPr>
        <p:txBody>
          <a:bodyPr/>
          <a:lstStyle/>
          <a:p>
            <a:r>
              <a:rPr lang="de-DE" dirty="0" smtClean="0"/>
              <a:t>Dienstgrade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11560" y="1124744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Gemeinde- oder Stadtbrandinspektor / -in</a:t>
            </a:r>
          </a:p>
        </p:txBody>
      </p:sp>
      <p:pic>
        <p:nvPicPr>
          <p:cNvPr id="4099" name="Picture 3" descr="Stadt / Gemeindebrandinspektor / Stadt / Gemeindebrandinspekto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7"/>
            <a:ext cx="1872208" cy="44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648072"/>
          </a:xfrm>
        </p:spPr>
        <p:txBody>
          <a:bodyPr/>
          <a:lstStyle/>
          <a:p>
            <a:r>
              <a:rPr lang="de-DE" dirty="0" smtClean="0"/>
              <a:t>Funktionsabzeichen</a:t>
            </a:r>
            <a:endParaRPr lang="de-DE" dirty="0"/>
          </a:p>
        </p:txBody>
      </p:sp>
      <p:pic>
        <p:nvPicPr>
          <p:cNvPr id="3075" name="Picture 3" descr="https://upload.wikimedia.org/wikipedia/de/4/47/SZF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41" y="794585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de/2/29/ZF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65" y="784269"/>
            <a:ext cx="9620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upload.wikimedia.org/wikipedia/de/e/e3/SStBM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de/f/f5/StBM.gi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60848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upload.wikimedia.org/wikipedia/de/c/c4/SKBM.gif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41" y="3308906"/>
            <a:ext cx="9715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de/2/22/KBM.gif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3248"/>
            <a:ext cx="9715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upload.wikimedia.org/wikipedia/de/4/45/SBBM.gif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49" y="4797152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575532" y="1196752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stellvertretender Zugführer</a:t>
            </a:r>
            <a:endParaRPr kumimoji="0" lang="de-DE" altLang="de-DE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69863" y="1181419"/>
            <a:ext cx="110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Zugführer</a:t>
            </a:r>
          </a:p>
        </p:txBody>
      </p:sp>
      <p:sp>
        <p:nvSpPr>
          <p:cNvPr id="7" name="Rechteck 6"/>
          <p:cNvSpPr/>
          <p:nvPr/>
        </p:nvSpPr>
        <p:spPr>
          <a:xfrm>
            <a:off x="353719" y="2060848"/>
            <a:ext cx="3791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stellvertretender Leiter der Feuerwehr</a:t>
            </a:r>
          </a:p>
        </p:txBody>
      </p:sp>
      <p:sp>
        <p:nvSpPr>
          <p:cNvPr id="8" name="Rechteck 7"/>
          <p:cNvSpPr/>
          <p:nvPr/>
        </p:nvSpPr>
        <p:spPr>
          <a:xfrm>
            <a:off x="5075448" y="2423314"/>
            <a:ext cx="216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Leiter der Feuerwehr</a:t>
            </a:r>
          </a:p>
        </p:txBody>
      </p:sp>
      <p:sp>
        <p:nvSpPr>
          <p:cNvPr id="9" name="Rechteck 8"/>
          <p:cNvSpPr/>
          <p:nvPr/>
        </p:nvSpPr>
        <p:spPr>
          <a:xfrm>
            <a:off x="353719" y="3511075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stellvertretender Kreisbrandmeister</a:t>
            </a:r>
          </a:p>
        </p:txBody>
      </p:sp>
      <p:sp>
        <p:nvSpPr>
          <p:cNvPr id="10" name="Rechteck 9"/>
          <p:cNvSpPr/>
          <p:nvPr/>
        </p:nvSpPr>
        <p:spPr>
          <a:xfrm>
            <a:off x="5206926" y="3680408"/>
            <a:ext cx="1897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Kreisbrandmeister</a:t>
            </a:r>
          </a:p>
        </p:txBody>
      </p:sp>
      <p:sp>
        <p:nvSpPr>
          <p:cNvPr id="11" name="Rechteck 10"/>
          <p:cNvSpPr/>
          <p:nvPr/>
        </p:nvSpPr>
        <p:spPr>
          <a:xfrm>
            <a:off x="336794" y="4722273"/>
            <a:ext cx="3731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stellvertretender Bezirksbrandmeister</a:t>
            </a: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80" y="4906939"/>
            <a:ext cx="971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5075448" y="5012526"/>
            <a:ext cx="2100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Bezirksbrandmeister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78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784976" cy="5112568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Picture 10" descr="https://upload.wikimedia.org/wikipedia/commons/1/16/JFW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07" y="1916832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https://upload.wikimedia.org/wikipedia/de/c/c3/StJFW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07" y="3602939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upload.wikimedia.org/wikipedia/de/4/4b/KJFW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07" y="5157192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648072"/>
          </a:xfrm>
        </p:spPr>
        <p:txBody>
          <a:bodyPr/>
          <a:lstStyle/>
          <a:p>
            <a:r>
              <a:rPr lang="de-DE" dirty="0" smtClean="0"/>
              <a:t>Funktionsabzeichen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570768" y="2303666"/>
            <a:ext cx="4306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Jugendfeuerwehrwart und stellvertretender</a:t>
            </a:r>
          </a:p>
        </p:txBody>
      </p:sp>
      <p:sp>
        <p:nvSpPr>
          <p:cNvPr id="8" name="Rechteck 7"/>
          <p:cNvSpPr/>
          <p:nvPr/>
        </p:nvSpPr>
        <p:spPr>
          <a:xfrm>
            <a:off x="570768" y="3821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Stadt/Gemeinde Jugendfeuerwehrwart und stellvertretender</a:t>
            </a:r>
          </a:p>
        </p:txBody>
      </p:sp>
      <p:sp>
        <p:nvSpPr>
          <p:cNvPr id="9" name="Rechteck 8"/>
          <p:cNvSpPr/>
          <p:nvPr/>
        </p:nvSpPr>
        <p:spPr>
          <a:xfrm>
            <a:off x="557779" y="54055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Kreis Jugendfeuerwehrwart und stellvertretender</a:t>
            </a:r>
          </a:p>
        </p:txBody>
      </p:sp>
    </p:spTree>
    <p:extLst>
      <p:ext uri="{BB962C8B-B14F-4D97-AF65-F5344CB8AC3E}">
        <p14:creationId xmlns:p14="http://schemas.microsoft.com/office/powerpoint/2010/main" val="37577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864096"/>
          </a:xfrm>
        </p:spPr>
        <p:txBody>
          <a:bodyPr/>
          <a:lstStyle/>
          <a:p>
            <a:r>
              <a:rPr lang="de-DE" dirty="0" smtClean="0"/>
              <a:t>Taktische Einheiten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712968" cy="554461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 smtClean="0"/>
              <a:t>Trupp</a:t>
            </a:r>
            <a:endParaRPr lang="de-DE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sz="1800" dirty="0" smtClean="0"/>
              <a:t>1 / 1   oder 1 / 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 smtClean="0"/>
              <a:t>Staffel</a:t>
            </a:r>
            <a:endParaRPr lang="de-DE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sz="1800" dirty="0" smtClean="0"/>
              <a:t>1 / 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 smtClean="0"/>
              <a:t>Gruppe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sz="1800" dirty="0" smtClean="0"/>
              <a:t>1 / 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 smtClean="0"/>
              <a:t>Zug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sz="1800" dirty="0"/>
              <a:t>1/3/18/</a:t>
            </a:r>
            <a:r>
              <a:rPr lang="de-DE" sz="1800" u="sng" dirty="0"/>
              <a:t>22</a:t>
            </a:r>
            <a:endParaRPr lang="de-DE" sz="1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 smtClean="0"/>
              <a:t>Verband</a:t>
            </a:r>
            <a:endParaRPr lang="de-DE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Verband </a:t>
            </a:r>
            <a:r>
              <a:rPr lang="de-DE" sz="1800" dirty="0"/>
              <a:t>I = Bereitschaft (bis 2 Züge + Führungstrupp</a:t>
            </a:r>
            <a:r>
              <a:rPr lang="de-DE" sz="1800" dirty="0" smtClean="0"/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Verband </a:t>
            </a:r>
            <a:r>
              <a:rPr lang="de-DE" sz="1800" dirty="0"/>
              <a:t>II = Abteilung (mehr als 2 Bereitschaften) </a:t>
            </a: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Verband </a:t>
            </a:r>
            <a:r>
              <a:rPr lang="de-DE" sz="1800" dirty="0"/>
              <a:t>III = Großverband (mehr als 2 Abteilungen</a:t>
            </a:r>
            <a:r>
              <a:rPr lang="de-DE" sz="1800" dirty="0" smtClean="0"/>
              <a:t>)</a:t>
            </a:r>
            <a:endParaRPr lang="de-DE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8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864096"/>
          </a:xfrm>
        </p:spPr>
        <p:txBody>
          <a:bodyPr/>
          <a:lstStyle/>
          <a:p>
            <a:r>
              <a:rPr lang="de-DE" dirty="0" smtClean="0"/>
              <a:t>Die Trupps in der Gruppe</a:t>
            </a:r>
            <a:endParaRPr lang="de-DE" dirty="0"/>
          </a:p>
        </p:txBody>
      </p:sp>
      <p:sp>
        <p:nvSpPr>
          <p:cNvPr id="4" name="AutoShape 2" descr="Bildergebnis fÃ¼r feuerwehr grup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142111" cy="47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8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784976" cy="5328592"/>
          </a:xfrm>
        </p:spPr>
        <p:txBody>
          <a:bodyPr/>
          <a:lstStyle/>
          <a:p>
            <a:r>
              <a:rPr lang="de-DE" dirty="0" smtClean="0"/>
              <a:t>5 Fragen / </a:t>
            </a:r>
            <a:r>
              <a:rPr lang="de-DE" dirty="0" err="1" smtClean="0"/>
              <a:t>ToDo‘s</a:t>
            </a:r>
            <a:endParaRPr lang="de-DE" dirty="0" smtClean="0"/>
          </a:p>
          <a:p>
            <a:endParaRPr lang="de-DE" dirty="0"/>
          </a:p>
          <a:p>
            <a:pPr marL="514350" indent="-514350" algn="l">
              <a:buFont typeface="+mj-lt"/>
              <a:buAutoNum type="arabicPeriod"/>
            </a:pPr>
            <a:r>
              <a:rPr lang="de-DE" dirty="0" smtClean="0"/>
              <a:t>Wer ruft an ?</a:t>
            </a:r>
          </a:p>
          <a:p>
            <a:pPr marL="514350" indent="-514350" algn="l">
              <a:buFont typeface="+mj-lt"/>
              <a:buAutoNum type="arabicPeriod"/>
            </a:pPr>
            <a:r>
              <a:rPr lang="de-DE" dirty="0" smtClean="0"/>
              <a:t>Wo ist das Ereignis ?</a:t>
            </a:r>
          </a:p>
          <a:p>
            <a:pPr marL="514350" indent="-514350" algn="l">
              <a:buFont typeface="+mj-lt"/>
              <a:buAutoNum type="arabicPeriod"/>
            </a:pPr>
            <a:r>
              <a:rPr lang="de-DE" dirty="0" smtClean="0"/>
              <a:t>Wieviel Betroffene ?</a:t>
            </a:r>
          </a:p>
          <a:p>
            <a:pPr marL="514350" indent="-514350" algn="l">
              <a:buFont typeface="+mj-lt"/>
              <a:buAutoNum type="arabicPeriod"/>
            </a:pPr>
            <a:r>
              <a:rPr lang="de-DE" dirty="0" smtClean="0"/>
              <a:t>Was ist geschehen ?</a:t>
            </a:r>
          </a:p>
          <a:p>
            <a:pPr marL="514350" indent="-514350" algn="l">
              <a:buFont typeface="+mj-lt"/>
              <a:buAutoNum type="arabicPeriod"/>
            </a:pPr>
            <a:r>
              <a:rPr lang="de-DE" dirty="0" smtClean="0"/>
              <a:t>Warten auf Rückfragen !</a:t>
            </a:r>
          </a:p>
          <a:p>
            <a:pPr marL="514350" indent="-514350" algn="l">
              <a:buFont typeface="+mj-lt"/>
              <a:buAutoNum type="arabicPeriod"/>
            </a:pPr>
            <a:r>
              <a:rPr lang="de-DE" dirty="0" smtClean="0"/>
              <a:t>Nummern ?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339752" y="3326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Notruf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54016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619268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Jugendfeuerwehr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6 Gruppen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129 Jugendliche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Gruppe 5 für Hiltrup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Alle 2 Wochen Freitags 16:45 Uhr – 19:30 Uhr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Gruppe 6 für </a:t>
            </a:r>
            <a:r>
              <a:rPr lang="de-DE" dirty="0" err="1" smtClean="0"/>
              <a:t>Amelsbüren</a:t>
            </a:r>
            <a:r>
              <a:rPr lang="de-DE" dirty="0" smtClean="0"/>
              <a:t> &amp; </a:t>
            </a:r>
            <a:r>
              <a:rPr lang="de-DE" dirty="0" err="1" smtClean="0"/>
              <a:t>Loevelingloh</a:t>
            </a:r>
            <a:endParaRPr lang="de-DE" dirty="0" smtClean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sz="2000" dirty="0" smtClean="0"/>
              <a:t>Jeden 2. und 4. Montag im Monat Dienstabend 18-20 Uhr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Jugendforum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Aktivitäten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Stadtrallye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Fahrt ins </a:t>
            </a:r>
            <a:r>
              <a:rPr lang="de-DE" dirty="0" err="1" smtClean="0"/>
              <a:t>Phantasialand</a:t>
            </a:r>
            <a:endParaRPr lang="de-DE" dirty="0" smtClean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Alle 2 Jahre Stadtzeltlager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dirty="0" err="1"/>
              <a:t>u</a:t>
            </a:r>
            <a:r>
              <a:rPr lang="de-DE" dirty="0" err="1" smtClean="0"/>
              <a:t>.v.m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85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784976" cy="3600400"/>
          </a:xfrm>
        </p:spPr>
        <p:txBody>
          <a:bodyPr/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de-DE" dirty="0" smtClean="0"/>
              <a:t>Brände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de-DE" dirty="0" smtClean="0"/>
              <a:t>Unfälle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de-DE" dirty="0" smtClean="0"/>
              <a:t>Großeinsatzlagen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de-DE" dirty="0" smtClean="0"/>
              <a:t>Brandsicherheitswachen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de-DE" dirty="0" smtClean="0"/>
              <a:t>Rettungsdienst (Krankenwagen fahren) ?</a:t>
            </a:r>
          </a:p>
          <a:p>
            <a:pPr algn="l"/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187624" y="28362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Was macht alles die Feuerwehr 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695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6912768" cy="1080119"/>
          </a:xfrm>
        </p:spPr>
        <p:txBody>
          <a:bodyPr/>
          <a:lstStyle/>
          <a:p>
            <a:r>
              <a:rPr lang="de-DE" dirty="0" smtClean="0"/>
              <a:t>Woher bekommt die Feuerwehr Wasser ?</a:t>
            </a:r>
            <a:endParaRPr lang="de-DE" dirty="0"/>
          </a:p>
        </p:txBody>
      </p:sp>
      <p:sp>
        <p:nvSpPr>
          <p:cNvPr id="4" name="AutoShape 2" descr="Bildergebnis fÃ¼r hydrantenschi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706716" cy="478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4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864096"/>
          </a:xfrm>
        </p:spPr>
        <p:txBody>
          <a:bodyPr/>
          <a:lstStyle/>
          <a:p>
            <a:r>
              <a:rPr lang="de-DE" dirty="0" smtClean="0"/>
              <a:t>Unterflurhydrant</a:t>
            </a:r>
            <a:endParaRPr lang="de-DE" dirty="0"/>
          </a:p>
        </p:txBody>
      </p:sp>
      <p:sp>
        <p:nvSpPr>
          <p:cNvPr id="4" name="AutoShape 2" descr="Bildergebnis fÃ¼r oberflurhyd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7" y="1340768"/>
            <a:ext cx="389551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11965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6" y="4149080"/>
            <a:ext cx="376032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3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864096"/>
          </a:xfrm>
        </p:spPr>
        <p:txBody>
          <a:bodyPr/>
          <a:lstStyle/>
          <a:p>
            <a:r>
              <a:rPr lang="de-DE" dirty="0" err="1" smtClean="0"/>
              <a:t>Oberflurydranten</a:t>
            </a:r>
            <a:endParaRPr lang="de-DE" dirty="0"/>
          </a:p>
        </p:txBody>
      </p:sp>
      <p:sp>
        <p:nvSpPr>
          <p:cNvPr id="4" name="AutoShape 2" descr="Bildergebnis fÃ¼r oberflurhyd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456384" cy="46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00395"/>
            <a:ext cx="3168352" cy="476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8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864096"/>
          </a:xfrm>
        </p:spPr>
        <p:txBody>
          <a:bodyPr/>
          <a:lstStyle/>
          <a:p>
            <a:r>
              <a:rPr lang="de-DE" dirty="0" smtClean="0"/>
              <a:t>Löschlehre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712968" cy="5184576"/>
          </a:xfrm>
        </p:spPr>
        <p:txBody>
          <a:bodyPr/>
          <a:lstStyle/>
          <a:p>
            <a:pPr algn="l"/>
            <a:r>
              <a:rPr lang="de-DE" dirty="0" smtClean="0"/>
              <a:t>   Voraussetzung für die Entstehung von Feuer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/>
              <a:t>Es muss ein Brennstoff vorhanden sein.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/>
              <a:t>Der Brennstoff muss mindestens auf seine Entzündungstemperatur erhitzt werden.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/>
              <a:t>Es Luftsauerstoff in ausreichendem Maße vorhanden sein</a:t>
            </a:r>
            <a:r>
              <a:rPr lang="de-DE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Richtige Mischungsverhältnis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Katalysator</a:t>
            </a:r>
            <a:endParaRPr lang="de-DE" dirty="0"/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8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864096"/>
          </a:xfrm>
        </p:spPr>
        <p:txBody>
          <a:bodyPr/>
          <a:lstStyle/>
          <a:p>
            <a:r>
              <a:rPr lang="de-DE" dirty="0" smtClean="0"/>
              <a:t>Löschlehre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79882"/>
              </p:ext>
            </p:extLst>
          </p:nvPr>
        </p:nvGraphicFramePr>
        <p:xfrm>
          <a:off x="1259632" y="1268760"/>
          <a:ext cx="7272808" cy="5400599"/>
        </p:xfrm>
        <a:graphic>
          <a:graphicData uri="http://schemas.openxmlformats.org/drawingml/2006/table">
            <a:tbl>
              <a:tblPr/>
              <a:tblGrid>
                <a:gridCol w="2383180"/>
                <a:gridCol w="2311270"/>
                <a:gridCol w="1242952"/>
                <a:gridCol w="1335406"/>
              </a:tblGrid>
              <a:tr h="1020284">
                <a:tc>
                  <a:txBody>
                    <a:bodyPr/>
                    <a:lstStyle/>
                    <a:p>
                      <a:r>
                        <a:rPr lang="de-DE" sz="1500" b="1" dirty="0">
                          <a:effectLst/>
                        </a:rPr>
                        <a:t>Stoff</a:t>
                      </a:r>
                      <a:endParaRPr lang="de-DE" sz="1500" dirty="0">
                        <a:effectLst/>
                      </a:endParaRP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>
                          <a:effectLst/>
                        </a:rPr>
                        <a:t>Siedepunkt</a:t>
                      </a:r>
                      <a:br>
                        <a:rPr lang="de-DE" sz="1500" b="1">
                          <a:effectLst/>
                        </a:rPr>
                      </a:br>
                      <a:endParaRPr lang="de-DE" sz="1500">
                        <a:effectLst/>
                      </a:endParaRP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>
                          <a:effectLst/>
                        </a:rPr>
                        <a:t>Flammpunkt</a:t>
                      </a:r>
                      <a:br>
                        <a:rPr lang="de-DE" sz="1500" b="1">
                          <a:effectLst/>
                        </a:rPr>
                      </a:br>
                      <a:endParaRPr lang="de-DE" sz="1500">
                        <a:effectLst/>
                      </a:endParaRP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>
                          <a:effectLst/>
                        </a:rPr>
                        <a:t>Entzündungspunkt</a:t>
                      </a:r>
                      <a:endParaRPr lang="de-DE" sz="1500">
                        <a:effectLst/>
                      </a:endParaRP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44117"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Fett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ca. 400 °C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ca. 300 °C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ca. 400 °C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67949"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Schreibpapier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>
                        <a:effectLst/>
                      </a:endParaRP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>
                        <a:effectLst/>
                      </a:endParaRP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360 °C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44117"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Kerzenwachs (Paraffin)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ca. 350 °C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ca. 250 °C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ca. 350 °C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44117"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Kohle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>
                        <a:effectLst/>
                      </a:endParaRP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>
                        <a:effectLst/>
                      </a:endParaRP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240-280 °C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44117"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Holz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>
                        <a:effectLst/>
                      </a:endParaRP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dirty="0">
                        <a:effectLst/>
                      </a:endParaRP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280-240 °C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67949"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Zeitungspapier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>
                        <a:effectLst/>
                      </a:endParaRP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>
                        <a:effectLst/>
                      </a:endParaRP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175 °C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67949">
                <a:tc>
                  <a:txBody>
                    <a:bodyPr/>
                    <a:lstStyle/>
                    <a:p>
                      <a:r>
                        <a:rPr lang="de-DE" sz="1500">
                          <a:effectLst/>
                        </a:rPr>
                        <a:t>Zündholzkopf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>
                        <a:effectLst/>
                      </a:endParaRP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>
                        <a:effectLst/>
                      </a:endParaRP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>
                          <a:effectLst/>
                        </a:rPr>
                        <a:t>80 °C</a:t>
                      </a:r>
                    </a:p>
                  </a:txBody>
                  <a:tcPr marL="80362" marR="80362" marT="80362" marB="80362">
                    <a:lnL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864096"/>
          </a:xfrm>
        </p:spPr>
        <p:txBody>
          <a:bodyPr/>
          <a:lstStyle/>
          <a:p>
            <a:r>
              <a:rPr lang="de-DE" dirty="0"/>
              <a:t>Löschlehre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06984"/>
            <a:ext cx="6336704" cy="548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8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864096"/>
          </a:xfrm>
        </p:spPr>
        <p:txBody>
          <a:bodyPr/>
          <a:lstStyle/>
          <a:p>
            <a:r>
              <a:rPr lang="de-DE" dirty="0"/>
              <a:t>Löschlehre</a:t>
            </a:r>
          </a:p>
        </p:txBody>
      </p:sp>
      <p:pic>
        <p:nvPicPr>
          <p:cNvPr id="4098" name="Picture 2" descr="Bildergebnis fÃ¼r zusammensetzung lu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71631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864096"/>
          </a:xfrm>
        </p:spPr>
        <p:txBody>
          <a:bodyPr/>
          <a:lstStyle/>
          <a:p>
            <a:r>
              <a:rPr lang="de-DE" dirty="0" smtClean="0"/>
              <a:t>Fahrzeuge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712968" cy="5544616"/>
          </a:xfrm>
        </p:spPr>
        <p:txBody>
          <a:bodyPr>
            <a:noAutofit/>
          </a:bodyPr>
          <a:lstStyle/>
          <a:p>
            <a:pPr algn="l"/>
            <a:r>
              <a:rPr lang="de-DE" sz="1800" dirty="0"/>
              <a:t>1.2	Normung</a:t>
            </a:r>
          </a:p>
          <a:p>
            <a:pPr lvl="1" algn="l"/>
            <a:r>
              <a:rPr lang="de-DE" sz="1600" dirty="0"/>
              <a:t>1.2.1	Feuerwehrfahrzeug-Typenliste der genormten </a:t>
            </a:r>
            <a:r>
              <a:rPr lang="de-DE" sz="1600" dirty="0" smtClean="0"/>
              <a:t>Fahrzeuge</a:t>
            </a:r>
          </a:p>
          <a:p>
            <a:pPr lvl="1" algn="l"/>
            <a:r>
              <a:rPr lang="de-DE" sz="1600" dirty="0" smtClean="0"/>
              <a:t>1.2.2	Einsatzleitwagen</a:t>
            </a:r>
          </a:p>
          <a:p>
            <a:pPr lvl="1" algn="l"/>
            <a:r>
              <a:rPr lang="de-DE" sz="1600" dirty="0" smtClean="0"/>
              <a:t>1.2.3</a:t>
            </a:r>
            <a:r>
              <a:rPr lang="de-DE" sz="1600" dirty="0"/>
              <a:t>	Löschfahrzeuge</a:t>
            </a:r>
          </a:p>
          <a:p>
            <a:pPr lvl="2" algn="l"/>
            <a:r>
              <a:rPr lang="de-DE" sz="1200" dirty="0"/>
              <a:t>1.2.3.1	Löschgruppenfahrzeuge</a:t>
            </a:r>
          </a:p>
          <a:p>
            <a:pPr lvl="2" algn="l"/>
            <a:r>
              <a:rPr lang="de-DE" sz="1200" dirty="0"/>
              <a:t>1.2.3.2	Hilfeleistungslöschgruppenfahrzeuge</a:t>
            </a:r>
          </a:p>
          <a:p>
            <a:pPr lvl="2" algn="l"/>
            <a:r>
              <a:rPr lang="de-DE" sz="1200" dirty="0"/>
              <a:t>1.2.3.3	Mittleres Löschfahrzeug</a:t>
            </a:r>
          </a:p>
          <a:p>
            <a:pPr lvl="2" algn="l"/>
            <a:r>
              <a:rPr lang="de-DE" sz="1200" dirty="0"/>
              <a:t>1.2.3.4	Tanklöschfahrzeuge</a:t>
            </a:r>
          </a:p>
          <a:p>
            <a:pPr lvl="2" algn="l"/>
            <a:r>
              <a:rPr lang="de-DE" sz="1200" dirty="0"/>
              <a:t>1.2.3.5	Tragkraftspritzenfahrzeuge</a:t>
            </a:r>
          </a:p>
          <a:p>
            <a:pPr lvl="2" algn="l"/>
            <a:r>
              <a:rPr lang="de-DE" sz="1200" dirty="0"/>
              <a:t>1.2.3.6	Kleinlöschfahrzeuge</a:t>
            </a:r>
          </a:p>
          <a:p>
            <a:pPr lvl="1" algn="l"/>
            <a:r>
              <a:rPr lang="de-DE" sz="1600" dirty="0"/>
              <a:t>1.2.4	Hubrettungsfahrzeuge</a:t>
            </a:r>
          </a:p>
          <a:p>
            <a:pPr lvl="2" algn="l"/>
            <a:r>
              <a:rPr lang="de-DE" sz="1200" dirty="0"/>
              <a:t>1.2.4.1	Drehleitern</a:t>
            </a:r>
          </a:p>
          <a:p>
            <a:pPr lvl="2" algn="l"/>
            <a:r>
              <a:rPr lang="de-DE" sz="1200" dirty="0"/>
              <a:t>1.2.4.2	Anhängeleitern</a:t>
            </a:r>
          </a:p>
          <a:p>
            <a:pPr lvl="2" algn="l"/>
            <a:r>
              <a:rPr lang="de-DE" sz="1200" dirty="0"/>
              <a:t>1.2.4.3	Teleskopmasten</a:t>
            </a:r>
          </a:p>
          <a:p>
            <a:pPr lvl="1" algn="l"/>
            <a:r>
              <a:rPr lang="de-DE" sz="1600" dirty="0"/>
              <a:t>1.2.5	Rüst- und Gerätewagen</a:t>
            </a:r>
          </a:p>
          <a:p>
            <a:pPr lvl="2" algn="l"/>
            <a:r>
              <a:rPr lang="de-DE" sz="1200" dirty="0"/>
              <a:t>1.2.5.1	Rüstwagen</a:t>
            </a:r>
          </a:p>
          <a:p>
            <a:pPr lvl="2" algn="l"/>
            <a:r>
              <a:rPr lang="de-DE" sz="1200" dirty="0"/>
              <a:t>1.2.5.2	Gerätewagen</a:t>
            </a:r>
          </a:p>
          <a:p>
            <a:pPr lvl="2" algn="l"/>
            <a:r>
              <a:rPr lang="de-DE" sz="1200" dirty="0"/>
              <a:t>1.2.5.3	Feuerwehrkran</a:t>
            </a:r>
          </a:p>
          <a:p>
            <a:pPr lvl="1" algn="l"/>
            <a:r>
              <a:rPr lang="de-DE" sz="1600" dirty="0"/>
              <a:t>1.2.6	Wechselladerfahrzeuge/Abrollbehälter</a:t>
            </a:r>
          </a:p>
          <a:p>
            <a:pPr lvl="1" algn="l"/>
            <a:r>
              <a:rPr lang="de-DE" sz="1600" dirty="0"/>
              <a:t>1.2.7	Rettungsdienstfahrzeuge</a:t>
            </a:r>
          </a:p>
          <a:p>
            <a:pPr lvl="1" algn="l"/>
            <a:r>
              <a:rPr lang="de-DE" sz="1600" dirty="0"/>
              <a:t>1.2.8	Sonstige </a:t>
            </a:r>
            <a:r>
              <a:rPr lang="de-DE" sz="1600" dirty="0" smtClean="0"/>
              <a:t>Fahrzeuge</a:t>
            </a:r>
          </a:p>
          <a:p>
            <a:pPr lvl="1" algn="l"/>
            <a:endParaRPr lang="de-DE" sz="1600" dirty="0"/>
          </a:p>
          <a:p>
            <a:pPr lvl="1" algn="l"/>
            <a:endParaRPr lang="de-DE" sz="1200" dirty="0" smtClean="0"/>
          </a:p>
          <a:p>
            <a:pPr lvl="1" algn="l"/>
            <a:endParaRPr lang="de-DE" sz="1200" dirty="0"/>
          </a:p>
          <a:p>
            <a:pPr lvl="1" algn="l"/>
            <a:endParaRPr lang="de-DE" sz="1200" dirty="0" smtClean="0"/>
          </a:p>
          <a:p>
            <a:pPr lvl="1" algn="l"/>
            <a:endParaRPr lang="de-DE" sz="1200" dirty="0"/>
          </a:p>
          <a:p>
            <a:pPr lvl="1" algn="l"/>
            <a:endParaRPr lang="de-DE" sz="1200" dirty="0" smtClean="0"/>
          </a:p>
          <a:p>
            <a:pPr lvl="1" algn="l"/>
            <a:endParaRPr lang="de-DE" sz="1200" dirty="0"/>
          </a:p>
          <a:p>
            <a:pPr lvl="1" algn="l"/>
            <a:endParaRPr lang="de-DE" sz="1200" dirty="0" smtClean="0"/>
          </a:p>
          <a:p>
            <a:pPr algn="l"/>
            <a:r>
              <a:rPr lang="de-DE" sz="1600" dirty="0" smtClean="0"/>
              <a:t>1.3	Nicht genormte Feuerwehrfahrzeuge</a:t>
            </a:r>
          </a:p>
          <a:p>
            <a:pPr lvl="1" algn="l"/>
            <a:r>
              <a:rPr lang="de-DE" sz="1200" dirty="0" smtClean="0"/>
              <a:t>1.3.1	Gründe für nicht genormte Fahrzeuge</a:t>
            </a:r>
          </a:p>
          <a:p>
            <a:pPr lvl="1" algn="l"/>
            <a:r>
              <a:rPr lang="de-DE" sz="1200" dirty="0" smtClean="0"/>
              <a:t>1.3.2	Vorauseinsatzfahrzeuge</a:t>
            </a:r>
          </a:p>
          <a:p>
            <a:pPr lvl="1" algn="l"/>
            <a:r>
              <a:rPr lang="de-DE" sz="1200" dirty="0" smtClean="0"/>
              <a:t>1.3.3	Kleineinsatzfahrzeuge</a:t>
            </a:r>
          </a:p>
          <a:p>
            <a:pPr lvl="1" algn="l"/>
            <a:r>
              <a:rPr lang="de-DE" sz="1200" dirty="0" smtClean="0"/>
              <a:t>1.3.4	Sonderlöschfahrzeuge</a:t>
            </a:r>
          </a:p>
          <a:p>
            <a:pPr lvl="2" algn="l"/>
            <a:r>
              <a:rPr lang="de-DE" sz="800" dirty="0" smtClean="0"/>
              <a:t>1.3.4.1	Trocken(-tank-)</a:t>
            </a:r>
            <a:r>
              <a:rPr lang="de-DE" sz="800" dirty="0" err="1" smtClean="0"/>
              <a:t>löschfahrzeuge</a:t>
            </a:r>
            <a:endParaRPr lang="de-DE" sz="800" dirty="0" smtClean="0"/>
          </a:p>
          <a:p>
            <a:pPr lvl="1" algn="l"/>
            <a:r>
              <a:rPr lang="de-DE" sz="1200" dirty="0" smtClean="0"/>
              <a:t>1.3.5	Sonstige Fahrzeuge</a:t>
            </a:r>
          </a:p>
          <a:p>
            <a:pPr algn="l"/>
            <a:r>
              <a:rPr lang="de-DE" sz="1600" dirty="0" smtClean="0"/>
              <a:t>1.4	Fahrzeuge des Katastrophenschutzes</a:t>
            </a:r>
          </a:p>
          <a:p>
            <a:pPr algn="l"/>
            <a:r>
              <a:rPr lang="de-DE" sz="1600" dirty="0" smtClean="0"/>
              <a:t>1.5	Schienenfahrzeuge</a:t>
            </a:r>
          </a:p>
          <a:p>
            <a:pPr algn="l"/>
            <a:r>
              <a:rPr lang="de-DE" sz="1600" dirty="0" smtClean="0"/>
              <a:t>1.6	Feuerwehranhänger</a:t>
            </a:r>
          </a:p>
          <a:p>
            <a:pPr algn="l"/>
            <a:r>
              <a:rPr lang="de-DE" sz="1600" dirty="0" smtClean="0"/>
              <a:t>1.7	Feuerwehrboote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457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864096"/>
          </a:xfrm>
        </p:spPr>
        <p:txBody>
          <a:bodyPr/>
          <a:lstStyle/>
          <a:p>
            <a:r>
              <a:rPr lang="de-DE" dirty="0" smtClean="0"/>
              <a:t>Fahrzeuge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712968" cy="5544616"/>
          </a:xfrm>
        </p:spPr>
        <p:txBody>
          <a:bodyPr>
            <a:noAutofit/>
          </a:bodyPr>
          <a:lstStyle/>
          <a:p>
            <a:pPr algn="l"/>
            <a:r>
              <a:rPr lang="de-DE" sz="2000" dirty="0" smtClean="0"/>
              <a:t>1.3 	Nicht genormte Feuerwehrfahrzeuge</a:t>
            </a:r>
          </a:p>
          <a:p>
            <a:pPr lvl="1" algn="l"/>
            <a:r>
              <a:rPr lang="de-DE" sz="1600" dirty="0" smtClean="0"/>
              <a:t>1.3.1	Gründe für nicht genormte Fahrzeuge</a:t>
            </a:r>
          </a:p>
          <a:p>
            <a:pPr lvl="1" algn="l"/>
            <a:r>
              <a:rPr lang="de-DE" sz="1600" dirty="0" smtClean="0"/>
              <a:t>1.3.2	Vorauseinsatzfahrzeuge</a:t>
            </a:r>
          </a:p>
          <a:p>
            <a:pPr lvl="1" algn="l"/>
            <a:r>
              <a:rPr lang="de-DE" sz="1600" dirty="0" smtClean="0"/>
              <a:t>1.3.3	Kleineinsatzfahrzeuge</a:t>
            </a:r>
          </a:p>
          <a:p>
            <a:pPr lvl="1" algn="l"/>
            <a:r>
              <a:rPr lang="de-DE" sz="1600" dirty="0" smtClean="0"/>
              <a:t>1.3.4	Sonderlöschfahrzeuge</a:t>
            </a:r>
          </a:p>
          <a:p>
            <a:pPr algn="l"/>
            <a:r>
              <a:rPr lang="de-DE" sz="2000" dirty="0" smtClean="0"/>
              <a:t>1.4	Fahrzeuge des Katastrophenschutzes</a:t>
            </a:r>
          </a:p>
          <a:p>
            <a:pPr algn="l"/>
            <a:r>
              <a:rPr lang="de-DE" sz="2000" dirty="0" smtClean="0"/>
              <a:t>1.5	Schienenfahrzeuge</a:t>
            </a:r>
          </a:p>
          <a:p>
            <a:pPr algn="l"/>
            <a:r>
              <a:rPr lang="de-DE" sz="2000" dirty="0" smtClean="0"/>
              <a:t>1.6	Feuerwehranhänger</a:t>
            </a:r>
          </a:p>
          <a:p>
            <a:pPr algn="l"/>
            <a:r>
              <a:rPr lang="de-DE" sz="2000" dirty="0" smtClean="0"/>
              <a:t>1.7	Feuerwehrboote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9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84976" cy="554461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Berufsfeuerwehr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Freiwillige Feuerwehr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Werksfeuerwehr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Pflichtfeuerwehr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Jugendfeuerwehr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sz="1800" dirty="0" smtClean="0"/>
              <a:t>Laut Gesetz ab 10 Jahren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sz="1800" dirty="0" smtClean="0"/>
              <a:t>In Münster ab 12 Jahren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 smtClean="0"/>
              <a:t>Kinderfeuerwehr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sz="1800" dirty="0" smtClean="0"/>
              <a:t>ab 6 Jahren</a:t>
            </a:r>
            <a:endParaRPr lang="de-DE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25899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Arten der Feuerwehr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88655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4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648072"/>
          </a:xfrm>
        </p:spPr>
        <p:txBody>
          <a:bodyPr/>
          <a:lstStyle/>
          <a:p>
            <a:r>
              <a:rPr lang="de-DE" dirty="0" smtClean="0"/>
              <a:t>Dienstgrade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11560" y="1124744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Feuerwehrmann-Anwärter /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Feuerwehrfrau-Anwärterin</a:t>
            </a:r>
          </a:p>
        </p:txBody>
      </p:sp>
      <p:pic>
        <p:nvPicPr>
          <p:cNvPr id="2073" name="Picture 25" descr="FeuerwehrmannanwÃ¤rter / FeuerwehrfrauanwÃ¤rte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1800200" cy="43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648072"/>
          </a:xfrm>
        </p:spPr>
        <p:txBody>
          <a:bodyPr/>
          <a:lstStyle/>
          <a:p>
            <a:r>
              <a:rPr lang="de-DE" dirty="0" smtClean="0"/>
              <a:t>Dienstgrade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11560" y="112474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Feuerwehrmann / -frau</a:t>
            </a:r>
          </a:p>
        </p:txBody>
      </p:sp>
      <p:pic>
        <p:nvPicPr>
          <p:cNvPr id="13316" name="Picture 4" descr="Feuerwehrmann / Feuerwehrfr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13270"/>
            <a:ext cx="1728192" cy="41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648072"/>
          </a:xfrm>
        </p:spPr>
        <p:txBody>
          <a:bodyPr/>
          <a:lstStyle/>
          <a:p>
            <a:r>
              <a:rPr lang="de-DE" dirty="0" smtClean="0"/>
              <a:t>Dienstgrade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11560" y="1124744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Oberfeuerwehrmann 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/ -</a:t>
            </a:r>
            <a:r>
              <a:rPr lang="de-DE" dirty="0" smtClean="0"/>
              <a:t>frau</a:t>
            </a:r>
            <a:endParaRPr lang="de-DE" dirty="0"/>
          </a:p>
        </p:txBody>
      </p:sp>
      <p:pic>
        <p:nvPicPr>
          <p:cNvPr id="12291" name="Picture 3" descr="Oberfeuerwehrmann / Oberfeuerwehrfr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47909"/>
            <a:ext cx="1656184" cy="40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648072"/>
          </a:xfrm>
        </p:spPr>
        <p:txBody>
          <a:bodyPr/>
          <a:lstStyle/>
          <a:p>
            <a:r>
              <a:rPr lang="de-DE" dirty="0" smtClean="0"/>
              <a:t>Dienstgrade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11560" y="1124744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Hauptfeuerwehrmann 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/ -frau</a:t>
            </a:r>
          </a:p>
        </p:txBody>
      </p:sp>
      <p:pic>
        <p:nvPicPr>
          <p:cNvPr id="11267" name="Picture 3" descr="Hauptfeuerwehrmann / Hauptfeuerwehrfr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26618"/>
            <a:ext cx="1728192" cy="418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648072"/>
          </a:xfrm>
        </p:spPr>
        <p:txBody>
          <a:bodyPr/>
          <a:lstStyle/>
          <a:p>
            <a:r>
              <a:rPr lang="de-DE" dirty="0" smtClean="0"/>
              <a:t>Dienstgrade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11560" y="112474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Unterbrandmeister / -in</a:t>
            </a:r>
          </a:p>
        </p:txBody>
      </p:sp>
      <p:pic>
        <p:nvPicPr>
          <p:cNvPr id="10243" name="Picture 3" descr="Unterbrandmeister / Unterbrandmeiste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06404"/>
            <a:ext cx="1656184" cy="40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648072"/>
          </a:xfrm>
        </p:spPr>
        <p:txBody>
          <a:bodyPr/>
          <a:lstStyle/>
          <a:p>
            <a:r>
              <a:rPr lang="de-DE" dirty="0" smtClean="0"/>
              <a:t>Dienstgrade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11560" y="112474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Brandmeister / -in</a:t>
            </a:r>
          </a:p>
        </p:txBody>
      </p:sp>
      <p:pic>
        <p:nvPicPr>
          <p:cNvPr id="9219" name="Picture 3" descr="Brandmeister / Brandmeiste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38" y="1309410"/>
            <a:ext cx="1764010" cy="415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Bildschirmpräsentation (4:3)</PresentationFormat>
  <Paragraphs>185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</vt:lpstr>
      <vt:lpstr>Gliederung der Feuerwehr Münster</vt:lpstr>
      <vt:lpstr>PowerPoint-Präsentation</vt:lpstr>
      <vt:lpstr>PowerPoint-Präsentation</vt:lpstr>
      <vt:lpstr>Dienstgrade</vt:lpstr>
      <vt:lpstr>Dienstgrade</vt:lpstr>
      <vt:lpstr>Dienstgrade</vt:lpstr>
      <vt:lpstr>Dienstgrade</vt:lpstr>
      <vt:lpstr>Dienstgrade</vt:lpstr>
      <vt:lpstr>Dienstgrade</vt:lpstr>
      <vt:lpstr>Dienstgrade</vt:lpstr>
      <vt:lpstr>Dienstgrade</vt:lpstr>
      <vt:lpstr>Dienstgrade</vt:lpstr>
      <vt:lpstr>Dienstgrade</vt:lpstr>
      <vt:lpstr>Dienstgrade</vt:lpstr>
      <vt:lpstr>Funktionsabzeichen</vt:lpstr>
      <vt:lpstr>Funktionsabzeichen</vt:lpstr>
      <vt:lpstr>Taktische Einheiten</vt:lpstr>
      <vt:lpstr>Die Trupps in der Gruppe</vt:lpstr>
      <vt:lpstr>PowerPoint-Präsentation</vt:lpstr>
      <vt:lpstr>PowerPoint-Präsentation</vt:lpstr>
      <vt:lpstr>Woher bekommt die Feuerwehr Wasser ?</vt:lpstr>
      <vt:lpstr>Unterflurhydrant</vt:lpstr>
      <vt:lpstr>Oberflurydranten</vt:lpstr>
      <vt:lpstr>Löschlehre</vt:lpstr>
      <vt:lpstr>Löschlehre</vt:lpstr>
      <vt:lpstr>Löschlehre</vt:lpstr>
      <vt:lpstr>Löschlehre</vt:lpstr>
      <vt:lpstr>Fahrzeuge</vt:lpstr>
      <vt:lpstr>Fahrzeuge</vt:lpstr>
      <vt:lpstr>Fragen ?</vt:lpstr>
    </vt:vector>
  </TitlesOfParts>
  <Company>Mediengruppe Aschendorff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Gliederung der Feuerwehr Münster</dc:title>
  <dc:creator>Hintemann, Thorsten</dc:creator>
  <cp:lastModifiedBy>Hintemann, Thorsten</cp:lastModifiedBy>
  <cp:revision>14</cp:revision>
  <dcterms:created xsi:type="dcterms:W3CDTF">2018-07-05T11:17:35Z</dcterms:created>
  <dcterms:modified xsi:type="dcterms:W3CDTF">2018-07-08T19:07:47Z</dcterms:modified>
</cp:coreProperties>
</file>